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456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36195-9F96-47B2-B585-CE47D5AD7983}" type="doc">
      <dgm:prSet loTypeId="urn:microsoft.com/office/officeart/2005/8/layout/gear1" loCatId="cycle" qsTypeId="urn:microsoft.com/office/officeart/2005/8/quickstyle/3d5" qsCatId="3D" csTypeId="urn:microsoft.com/office/officeart/2005/8/colors/accent1_2" csCatId="accent1" phldr="1"/>
      <dgm:spPr/>
    </dgm:pt>
    <dgm:pt modelId="{D6966671-90CC-410E-BDA7-DF788CD560F7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.</a:t>
          </a:r>
          <a:endParaRPr lang="ru-RU" dirty="0">
            <a:solidFill>
              <a:schemeClr val="accent1"/>
            </a:solidFill>
          </a:endParaRPr>
        </a:p>
      </dgm:t>
    </dgm:pt>
    <dgm:pt modelId="{1E334CEF-5EAA-4FA7-A92A-85E567AFABF7}" type="parTrans" cxnId="{F5AAC174-BF16-4FF0-AF33-7A1DD2DB5E34}">
      <dgm:prSet/>
      <dgm:spPr/>
      <dgm:t>
        <a:bodyPr/>
        <a:lstStyle/>
        <a:p>
          <a:endParaRPr lang="ru-RU"/>
        </a:p>
      </dgm:t>
    </dgm:pt>
    <dgm:pt modelId="{1B1E4463-2870-4059-BA8C-E2C05C10053A}" type="sibTrans" cxnId="{F5AAC174-BF16-4FF0-AF33-7A1DD2DB5E3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A9262947-7F38-4B06-A1B6-0F102C624A61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.</a:t>
          </a:r>
          <a:endParaRPr lang="ru-RU" dirty="0">
            <a:solidFill>
              <a:schemeClr val="accent1"/>
            </a:solidFill>
          </a:endParaRPr>
        </a:p>
      </dgm:t>
    </dgm:pt>
    <dgm:pt modelId="{B002D43F-6080-4FA4-AB55-44B13D08EA6D}" type="parTrans" cxnId="{E0C0AB31-2227-4C50-A07D-E5DBFECFD29E}">
      <dgm:prSet/>
      <dgm:spPr/>
      <dgm:t>
        <a:bodyPr/>
        <a:lstStyle/>
        <a:p>
          <a:endParaRPr lang="ru-RU"/>
        </a:p>
      </dgm:t>
    </dgm:pt>
    <dgm:pt modelId="{E3E4D5A1-BE5F-4749-9ABD-5B27C0CCF1F1}" type="sibTrans" cxnId="{E0C0AB31-2227-4C50-A07D-E5DBFECFD29E}">
      <dgm:prSet/>
      <dgm:spPr/>
      <dgm:t>
        <a:bodyPr/>
        <a:lstStyle/>
        <a:p>
          <a:endParaRPr lang="ru-RU"/>
        </a:p>
      </dgm:t>
    </dgm:pt>
    <dgm:pt modelId="{4FDC41B9-16B0-4EF8-AAF3-9DC5FA42970A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.</a:t>
          </a:r>
          <a:endParaRPr lang="ru-RU" dirty="0">
            <a:solidFill>
              <a:schemeClr val="accent1"/>
            </a:solidFill>
          </a:endParaRPr>
        </a:p>
      </dgm:t>
    </dgm:pt>
    <dgm:pt modelId="{62E2DA94-9724-47F1-AFB1-F492969E97B9}" type="parTrans" cxnId="{184C7421-06B5-4720-AE98-417E7975A3E6}">
      <dgm:prSet/>
      <dgm:spPr/>
      <dgm:t>
        <a:bodyPr/>
        <a:lstStyle/>
        <a:p>
          <a:endParaRPr lang="ru-RU"/>
        </a:p>
      </dgm:t>
    </dgm:pt>
    <dgm:pt modelId="{A431A7F9-A35A-4027-BE8D-BD2BCBB7ACB7}" type="sibTrans" cxnId="{184C7421-06B5-4720-AE98-417E7975A3E6}">
      <dgm:prSet/>
      <dgm:spPr/>
      <dgm:t>
        <a:bodyPr/>
        <a:lstStyle/>
        <a:p>
          <a:endParaRPr lang="ru-RU"/>
        </a:p>
      </dgm:t>
    </dgm:pt>
    <dgm:pt modelId="{B8F707F6-BE7F-4CBC-B2D6-DCF0324E0FD3}" type="pres">
      <dgm:prSet presAssocID="{B4B36195-9F96-47B2-B585-CE47D5AD798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AB16B68-9A38-41F0-9619-4020A9DE464C}" type="pres">
      <dgm:prSet presAssocID="{D6966671-90CC-410E-BDA7-DF788CD560F7}" presName="gear1" presStyleLbl="node1" presStyleIdx="0" presStyleCnt="3">
        <dgm:presLayoutVars>
          <dgm:chMax val="1"/>
          <dgm:bulletEnabled val="1"/>
        </dgm:presLayoutVars>
      </dgm:prSet>
      <dgm:spPr/>
    </dgm:pt>
    <dgm:pt modelId="{82D2F73A-6A69-435C-9DE0-AA0818DEFDED}" type="pres">
      <dgm:prSet presAssocID="{D6966671-90CC-410E-BDA7-DF788CD560F7}" presName="gear1srcNode" presStyleLbl="node1" presStyleIdx="0" presStyleCnt="3"/>
      <dgm:spPr/>
    </dgm:pt>
    <dgm:pt modelId="{D095BF2C-4EC3-43FE-B94E-C2373EDDC9E6}" type="pres">
      <dgm:prSet presAssocID="{D6966671-90CC-410E-BDA7-DF788CD560F7}" presName="gear1dstNode" presStyleLbl="node1" presStyleIdx="0" presStyleCnt="3"/>
      <dgm:spPr/>
    </dgm:pt>
    <dgm:pt modelId="{F494413F-3446-4FB1-BA1B-EF428F82453B}" type="pres">
      <dgm:prSet presAssocID="{A9262947-7F38-4B06-A1B6-0F102C624A61}" presName="gear2" presStyleLbl="node1" presStyleIdx="1" presStyleCnt="3">
        <dgm:presLayoutVars>
          <dgm:chMax val="1"/>
          <dgm:bulletEnabled val="1"/>
        </dgm:presLayoutVars>
      </dgm:prSet>
      <dgm:spPr/>
    </dgm:pt>
    <dgm:pt modelId="{C2CEBE59-D08C-46AC-A617-F179818AF7B8}" type="pres">
      <dgm:prSet presAssocID="{A9262947-7F38-4B06-A1B6-0F102C624A61}" presName="gear2srcNode" presStyleLbl="node1" presStyleIdx="1" presStyleCnt="3"/>
      <dgm:spPr/>
    </dgm:pt>
    <dgm:pt modelId="{70778F12-F6DB-4668-BA81-EB52302011AD}" type="pres">
      <dgm:prSet presAssocID="{A9262947-7F38-4B06-A1B6-0F102C624A61}" presName="gear2dstNode" presStyleLbl="node1" presStyleIdx="1" presStyleCnt="3"/>
      <dgm:spPr/>
    </dgm:pt>
    <dgm:pt modelId="{79FA3987-8DFD-43D2-8638-E30EB33E0AC8}" type="pres">
      <dgm:prSet presAssocID="{4FDC41B9-16B0-4EF8-AAF3-9DC5FA42970A}" presName="gear3" presStyleLbl="node1" presStyleIdx="2" presStyleCnt="3"/>
      <dgm:spPr/>
    </dgm:pt>
    <dgm:pt modelId="{F8C6B2B4-FCEF-4111-8646-5D6B27D2E72A}" type="pres">
      <dgm:prSet presAssocID="{4FDC41B9-16B0-4EF8-AAF3-9DC5FA42970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0CBD315-8E50-438F-A460-FA4140441333}" type="pres">
      <dgm:prSet presAssocID="{4FDC41B9-16B0-4EF8-AAF3-9DC5FA42970A}" presName="gear3srcNode" presStyleLbl="node1" presStyleIdx="2" presStyleCnt="3"/>
      <dgm:spPr/>
    </dgm:pt>
    <dgm:pt modelId="{5F519DAA-7F7A-46AA-8535-120B60908A7F}" type="pres">
      <dgm:prSet presAssocID="{4FDC41B9-16B0-4EF8-AAF3-9DC5FA42970A}" presName="gear3dstNode" presStyleLbl="node1" presStyleIdx="2" presStyleCnt="3"/>
      <dgm:spPr/>
    </dgm:pt>
    <dgm:pt modelId="{2923506D-55F7-42D4-856C-86B95A8F28C9}" type="pres">
      <dgm:prSet presAssocID="{1B1E4463-2870-4059-BA8C-E2C05C10053A}" presName="connector1" presStyleLbl="sibTrans2D1" presStyleIdx="0" presStyleCnt="3"/>
      <dgm:spPr/>
    </dgm:pt>
    <dgm:pt modelId="{528943A3-4E4F-4685-ACC0-D8A04972E80C}" type="pres">
      <dgm:prSet presAssocID="{E3E4D5A1-BE5F-4749-9ABD-5B27C0CCF1F1}" presName="connector2" presStyleLbl="sibTrans2D1" presStyleIdx="1" presStyleCnt="3"/>
      <dgm:spPr/>
    </dgm:pt>
    <dgm:pt modelId="{45C03F9E-EE3B-4300-AB69-CDB81ADE9BD6}" type="pres">
      <dgm:prSet presAssocID="{A431A7F9-A35A-4027-BE8D-BD2BCBB7ACB7}" presName="connector3" presStyleLbl="sibTrans2D1" presStyleIdx="2" presStyleCnt="3"/>
      <dgm:spPr/>
    </dgm:pt>
  </dgm:ptLst>
  <dgm:cxnLst>
    <dgm:cxn modelId="{23FAE82D-6AF0-4ADC-9429-6F9855E6C6C8}" type="presOf" srcId="{4FDC41B9-16B0-4EF8-AAF3-9DC5FA42970A}" destId="{5F519DAA-7F7A-46AA-8535-120B60908A7F}" srcOrd="3" destOrd="0" presId="urn:microsoft.com/office/officeart/2005/8/layout/gear1"/>
    <dgm:cxn modelId="{43E25137-971F-48F0-AF86-E4722B89D8C6}" type="presOf" srcId="{4FDC41B9-16B0-4EF8-AAF3-9DC5FA42970A}" destId="{F8C6B2B4-FCEF-4111-8646-5D6B27D2E72A}" srcOrd="1" destOrd="0" presId="urn:microsoft.com/office/officeart/2005/8/layout/gear1"/>
    <dgm:cxn modelId="{5851B087-E6FB-4CF2-A440-666A6C7AB25D}" type="presOf" srcId="{D6966671-90CC-410E-BDA7-DF788CD560F7}" destId="{D095BF2C-4EC3-43FE-B94E-C2373EDDC9E6}" srcOrd="2" destOrd="0" presId="urn:microsoft.com/office/officeart/2005/8/layout/gear1"/>
    <dgm:cxn modelId="{A2FAC0AA-6144-435A-AAFA-08DA88E46E7E}" type="presOf" srcId="{B4B36195-9F96-47B2-B585-CE47D5AD7983}" destId="{B8F707F6-BE7F-4CBC-B2D6-DCF0324E0FD3}" srcOrd="0" destOrd="0" presId="urn:microsoft.com/office/officeart/2005/8/layout/gear1"/>
    <dgm:cxn modelId="{30495082-ED3E-4969-A313-AEB0920F1663}" type="presOf" srcId="{4FDC41B9-16B0-4EF8-AAF3-9DC5FA42970A}" destId="{80CBD315-8E50-438F-A460-FA4140441333}" srcOrd="2" destOrd="0" presId="urn:microsoft.com/office/officeart/2005/8/layout/gear1"/>
    <dgm:cxn modelId="{FBFCE2D4-C665-48F1-AC1E-9F6279C75537}" type="presOf" srcId="{A9262947-7F38-4B06-A1B6-0F102C624A61}" destId="{F494413F-3446-4FB1-BA1B-EF428F82453B}" srcOrd="0" destOrd="0" presId="urn:microsoft.com/office/officeart/2005/8/layout/gear1"/>
    <dgm:cxn modelId="{E0C0AB31-2227-4C50-A07D-E5DBFECFD29E}" srcId="{B4B36195-9F96-47B2-B585-CE47D5AD7983}" destId="{A9262947-7F38-4B06-A1B6-0F102C624A61}" srcOrd="1" destOrd="0" parTransId="{B002D43F-6080-4FA4-AB55-44B13D08EA6D}" sibTransId="{E3E4D5A1-BE5F-4749-9ABD-5B27C0CCF1F1}"/>
    <dgm:cxn modelId="{26C699B4-2B8E-4218-9226-1C285B948631}" type="presOf" srcId="{A9262947-7F38-4B06-A1B6-0F102C624A61}" destId="{C2CEBE59-D08C-46AC-A617-F179818AF7B8}" srcOrd="1" destOrd="0" presId="urn:microsoft.com/office/officeart/2005/8/layout/gear1"/>
    <dgm:cxn modelId="{6E7E10D5-5ACB-41CF-A459-ABA181E33576}" type="presOf" srcId="{A9262947-7F38-4B06-A1B6-0F102C624A61}" destId="{70778F12-F6DB-4668-BA81-EB52302011AD}" srcOrd="2" destOrd="0" presId="urn:microsoft.com/office/officeart/2005/8/layout/gear1"/>
    <dgm:cxn modelId="{C20A63BB-4C26-4D4A-A398-A0402E536A2F}" type="presOf" srcId="{4FDC41B9-16B0-4EF8-AAF3-9DC5FA42970A}" destId="{79FA3987-8DFD-43D2-8638-E30EB33E0AC8}" srcOrd="0" destOrd="0" presId="urn:microsoft.com/office/officeart/2005/8/layout/gear1"/>
    <dgm:cxn modelId="{0AB1EFB1-585A-4AEE-880C-670838E61C5A}" type="presOf" srcId="{A431A7F9-A35A-4027-BE8D-BD2BCBB7ACB7}" destId="{45C03F9E-EE3B-4300-AB69-CDB81ADE9BD6}" srcOrd="0" destOrd="0" presId="urn:microsoft.com/office/officeart/2005/8/layout/gear1"/>
    <dgm:cxn modelId="{D03536A7-D655-473C-AAD3-83B3832F5D4A}" type="presOf" srcId="{E3E4D5A1-BE5F-4749-9ABD-5B27C0CCF1F1}" destId="{528943A3-4E4F-4685-ACC0-D8A04972E80C}" srcOrd="0" destOrd="0" presId="urn:microsoft.com/office/officeart/2005/8/layout/gear1"/>
    <dgm:cxn modelId="{2D9892F4-AA1C-4803-B49B-22027AA31928}" type="presOf" srcId="{D6966671-90CC-410E-BDA7-DF788CD560F7}" destId="{82D2F73A-6A69-435C-9DE0-AA0818DEFDED}" srcOrd="1" destOrd="0" presId="urn:microsoft.com/office/officeart/2005/8/layout/gear1"/>
    <dgm:cxn modelId="{896CC96F-5CF8-4B14-B5FA-7AD53F3FB3C2}" type="presOf" srcId="{D6966671-90CC-410E-BDA7-DF788CD560F7}" destId="{8AB16B68-9A38-41F0-9619-4020A9DE464C}" srcOrd="0" destOrd="0" presId="urn:microsoft.com/office/officeart/2005/8/layout/gear1"/>
    <dgm:cxn modelId="{2A456F90-9AFA-4E66-9EFB-4F0A49BC11C5}" type="presOf" srcId="{1B1E4463-2870-4059-BA8C-E2C05C10053A}" destId="{2923506D-55F7-42D4-856C-86B95A8F28C9}" srcOrd="0" destOrd="0" presId="urn:microsoft.com/office/officeart/2005/8/layout/gear1"/>
    <dgm:cxn modelId="{F5AAC174-BF16-4FF0-AF33-7A1DD2DB5E34}" srcId="{B4B36195-9F96-47B2-B585-CE47D5AD7983}" destId="{D6966671-90CC-410E-BDA7-DF788CD560F7}" srcOrd="0" destOrd="0" parTransId="{1E334CEF-5EAA-4FA7-A92A-85E567AFABF7}" sibTransId="{1B1E4463-2870-4059-BA8C-E2C05C10053A}"/>
    <dgm:cxn modelId="{184C7421-06B5-4720-AE98-417E7975A3E6}" srcId="{B4B36195-9F96-47B2-B585-CE47D5AD7983}" destId="{4FDC41B9-16B0-4EF8-AAF3-9DC5FA42970A}" srcOrd="2" destOrd="0" parTransId="{62E2DA94-9724-47F1-AFB1-F492969E97B9}" sibTransId="{A431A7F9-A35A-4027-BE8D-BD2BCBB7ACB7}"/>
    <dgm:cxn modelId="{20A49F33-904B-4857-8636-E0C8C3CC868B}" type="presParOf" srcId="{B8F707F6-BE7F-4CBC-B2D6-DCF0324E0FD3}" destId="{8AB16B68-9A38-41F0-9619-4020A9DE464C}" srcOrd="0" destOrd="0" presId="urn:microsoft.com/office/officeart/2005/8/layout/gear1"/>
    <dgm:cxn modelId="{9340B987-B9BF-4AB3-B570-F29B85A59366}" type="presParOf" srcId="{B8F707F6-BE7F-4CBC-B2D6-DCF0324E0FD3}" destId="{82D2F73A-6A69-435C-9DE0-AA0818DEFDED}" srcOrd="1" destOrd="0" presId="urn:microsoft.com/office/officeart/2005/8/layout/gear1"/>
    <dgm:cxn modelId="{6E081DD7-CEF0-4BDD-BCAF-5C11132F83B8}" type="presParOf" srcId="{B8F707F6-BE7F-4CBC-B2D6-DCF0324E0FD3}" destId="{D095BF2C-4EC3-43FE-B94E-C2373EDDC9E6}" srcOrd="2" destOrd="0" presId="urn:microsoft.com/office/officeart/2005/8/layout/gear1"/>
    <dgm:cxn modelId="{F76C641F-2494-4DB9-B6AC-90DA0CBAC16E}" type="presParOf" srcId="{B8F707F6-BE7F-4CBC-B2D6-DCF0324E0FD3}" destId="{F494413F-3446-4FB1-BA1B-EF428F82453B}" srcOrd="3" destOrd="0" presId="urn:microsoft.com/office/officeart/2005/8/layout/gear1"/>
    <dgm:cxn modelId="{1E7DC5D2-167A-4B5A-8DD0-485C6A8F6CE4}" type="presParOf" srcId="{B8F707F6-BE7F-4CBC-B2D6-DCF0324E0FD3}" destId="{C2CEBE59-D08C-46AC-A617-F179818AF7B8}" srcOrd="4" destOrd="0" presId="urn:microsoft.com/office/officeart/2005/8/layout/gear1"/>
    <dgm:cxn modelId="{06F41ACD-0079-404D-83B6-1D7D39504E5E}" type="presParOf" srcId="{B8F707F6-BE7F-4CBC-B2D6-DCF0324E0FD3}" destId="{70778F12-F6DB-4668-BA81-EB52302011AD}" srcOrd="5" destOrd="0" presId="urn:microsoft.com/office/officeart/2005/8/layout/gear1"/>
    <dgm:cxn modelId="{DD1F03E8-D700-4351-9BB4-02E77D39AD17}" type="presParOf" srcId="{B8F707F6-BE7F-4CBC-B2D6-DCF0324E0FD3}" destId="{79FA3987-8DFD-43D2-8638-E30EB33E0AC8}" srcOrd="6" destOrd="0" presId="urn:microsoft.com/office/officeart/2005/8/layout/gear1"/>
    <dgm:cxn modelId="{8B6A5CA6-0D15-4BBB-A2F8-C2705AB7F6EE}" type="presParOf" srcId="{B8F707F6-BE7F-4CBC-B2D6-DCF0324E0FD3}" destId="{F8C6B2B4-FCEF-4111-8646-5D6B27D2E72A}" srcOrd="7" destOrd="0" presId="urn:microsoft.com/office/officeart/2005/8/layout/gear1"/>
    <dgm:cxn modelId="{B8B61857-FDAF-46DF-B222-43B688867DC0}" type="presParOf" srcId="{B8F707F6-BE7F-4CBC-B2D6-DCF0324E0FD3}" destId="{80CBD315-8E50-438F-A460-FA4140441333}" srcOrd="8" destOrd="0" presId="urn:microsoft.com/office/officeart/2005/8/layout/gear1"/>
    <dgm:cxn modelId="{98FED6DC-624B-4913-AAB4-CB0D83A39F62}" type="presParOf" srcId="{B8F707F6-BE7F-4CBC-B2D6-DCF0324E0FD3}" destId="{5F519DAA-7F7A-46AA-8535-120B60908A7F}" srcOrd="9" destOrd="0" presId="urn:microsoft.com/office/officeart/2005/8/layout/gear1"/>
    <dgm:cxn modelId="{CA53A117-5E11-4945-B07E-EA1423BFE4F6}" type="presParOf" srcId="{B8F707F6-BE7F-4CBC-B2D6-DCF0324E0FD3}" destId="{2923506D-55F7-42D4-856C-86B95A8F28C9}" srcOrd="10" destOrd="0" presId="urn:microsoft.com/office/officeart/2005/8/layout/gear1"/>
    <dgm:cxn modelId="{C6213906-F707-428F-AE85-9C3D7083AD4E}" type="presParOf" srcId="{B8F707F6-BE7F-4CBC-B2D6-DCF0324E0FD3}" destId="{528943A3-4E4F-4685-ACC0-D8A04972E80C}" srcOrd="11" destOrd="0" presId="urn:microsoft.com/office/officeart/2005/8/layout/gear1"/>
    <dgm:cxn modelId="{2550CE4C-FCB1-41AA-A133-963ACB435ADF}" type="presParOf" srcId="{B8F707F6-BE7F-4CBC-B2D6-DCF0324E0FD3}" destId="{45C03F9E-EE3B-4300-AB69-CDB81ADE9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1F172-7C09-49C1-A54E-08740A4D8572}" type="doc">
      <dgm:prSet loTypeId="urn:microsoft.com/office/officeart/2009/layout/ReverseList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AF346-7919-4BD3-B396-A2FE70B245B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Общее образование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ED931E7-1340-4938-998B-01ED4B563CF7}" type="parTrans" cxnId="{1A7B8AF0-9253-416C-95E3-03F9C9DE3A96}">
      <dgm:prSet/>
      <dgm:spPr/>
      <dgm:t>
        <a:bodyPr/>
        <a:lstStyle/>
        <a:p>
          <a:endParaRPr lang="ru-RU"/>
        </a:p>
      </dgm:t>
    </dgm:pt>
    <dgm:pt modelId="{205A5412-E3F1-4C92-A620-0AC9C55F9759}" type="sibTrans" cxnId="{1A7B8AF0-9253-416C-95E3-03F9C9DE3A96}">
      <dgm:prSet/>
      <dgm:spPr/>
      <dgm:t>
        <a:bodyPr/>
        <a:lstStyle/>
        <a:p>
          <a:endParaRPr lang="ru-RU"/>
        </a:p>
      </dgm:t>
    </dgm:pt>
    <dgm:pt modelId="{B7228D0E-5DAC-426A-983D-CE81B82AF88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Дополнительное образование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14F92D0-8A7D-4A36-90E1-228D587E6F0E}" type="parTrans" cxnId="{35A0D447-3B9F-4B87-A66C-91EDF87ABE36}">
      <dgm:prSet/>
      <dgm:spPr/>
      <dgm:t>
        <a:bodyPr/>
        <a:lstStyle/>
        <a:p>
          <a:endParaRPr lang="ru-RU"/>
        </a:p>
      </dgm:t>
    </dgm:pt>
    <dgm:pt modelId="{50762317-3294-4935-8FEB-D73DD792F196}" type="sibTrans" cxnId="{35A0D447-3B9F-4B87-A66C-91EDF87ABE36}">
      <dgm:prSet/>
      <dgm:spPr/>
      <dgm:t>
        <a:bodyPr/>
        <a:lstStyle/>
        <a:p>
          <a:endParaRPr lang="ru-RU"/>
        </a:p>
      </dgm:t>
    </dgm:pt>
    <dgm:pt modelId="{1A5C298B-769D-48B7-88D1-ED16E94D2214}" type="pres">
      <dgm:prSet presAssocID="{B0E1F172-7C09-49C1-A54E-08740A4D8572}" presName="Name0" presStyleCnt="0">
        <dgm:presLayoutVars>
          <dgm:chMax val="2"/>
          <dgm:chPref val="2"/>
          <dgm:animLvl val="lvl"/>
        </dgm:presLayoutVars>
      </dgm:prSet>
      <dgm:spPr/>
    </dgm:pt>
    <dgm:pt modelId="{EAEC26E4-2CB5-470A-9789-F93C0D1AEBEA}" type="pres">
      <dgm:prSet presAssocID="{B0E1F172-7C09-49C1-A54E-08740A4D8572}" presName="LeftText" presStyleLbl="revTx" presStyleIdx="0" presStyleCnt="0">
        <dgm:presLayoutVars>
          <dgm:bulletEnabled val="1"/>
        </dgm:presLayoutVars>
      </dgm:prSet>
      <dgm:spPr/>
    </dgm:pt>
    <dgm:pt modelId="{C1109F09-F8D8-48E9-817E-631314365B56}" type="pres">
      <dgm:prSet presAssocID="{B0E1F172-7C09-49C1-A54E-08740A4D8572}" presName="LeftNode" presStyleLbl="bgImgPlace1" presStyleIdx="0" presStyleCnt="2" custScaleX="240678" custScaleY="97970" custLinFactX="-5930" custLinFactNeighborX="-100000" custLinFactNeighborY="4859">
        <dgm:presLayoutVars>
          <dgm:chMax val="2"/>
          <dgm:chPref val="2"/>
        </dgm:presLayoutVars>
      </dgm:prSet>
      <dgm:spPr/>
    </dgm:pt>
    <dgm:pt modelId="{5887739E-8DDD-449B-AEA2-8E2D06C924A5}" type="pres">
      <dgm:prSet presAssocID="{B0E1F172-7C09-49C1-A54E-08740A4D8572}" presName="RightText" presStyleLbl="revTx" presStyleIdx="0" presStyleCnt="0">
        <dgm:presLayoutVars>
          <dgm:bulletEnabled val="1"/>
        </dgm:presLayoutVars>
      </dgm:prSet>
      <dgm:spPr/>
    </dgm:pt>
    <dgm:pt modelId="{76E1DB6B-D69C-4BC7-B602-D17F3CBF4F16}" type="pres">
      <dgm:prSet presAssocID="{B0E1F172-7C09-49C1-A54E-08740A4D8572}" presName="RightNode" presStyleLbl="bgImgPlace1" presStyleIdx="1" presStyleCnt="2" custScaleX="256159" custScaleY="89939" custLinFactX="25714" custLinFactNeighborX="100000" custLinFactNeighborY="-8">
        <dgm:presLayoutVars>
          <dgm:chMax val="0"/>
          <dgm:chPref val="0"/>
        </dgm:presLayoutVars>
      </dgm:prSet>
      <dgm:spPr/>
    </dgm:pt>
    <dgm:pt modelId="{DD1D31FC-82F5-4636-82C6-7EBC65A7D0AA}" type="pres">
      <dgm:prSet presAssocID="{B0E1F172-7C09-49C1-A54E-08740A4D8572}" presName="TopArrow" presStyleLbl="node1" presStyleIdx="0" presStyleCnt="2"/>
      <dgm:spPr/>
    </dgm:pt>
    <dgm:pt modelId="{CC6655CA-5FFA-40C1-AFC4-5774700A46D2}" type="pres">
      <dgm:prSet presAssocID="{B0E1F172-7C09-49C1-A54E-08740A4D8572}" presName="BottomArrow" presStyleLbl="node1" presStyleIdx="1" presStyleCnt="2"/>
      <dgm:spPr/>
    </dgm:pt>
  </dgm:ptLst>
  <dgm:cxnLst>
    <dgm:cxn modelId="{9E5A80FF-B634-400C-A8BD-1E61A0535E5E}" type="presOf" srcId="{B7228D0E-5DAC-426A-983D-CE81B82AF880}" destId="{5887739E-8DDD-449B-AEA2-8E2D06C924A5}" srcOrd="0" destOrd="0" presId="urn:microsoft.com/office/officeart/2009/layout/ReverseList"/>
    <dgm:cxn modelId="{DC08FB73-22D9-462A-807F-E56A27391F16}" type="presOf" srcId="{B7228D0E-5DAC-426A-983D-CE81B82AF880}" destId="{76E1DB6B-D69C-4BC7-B602-D17F3CBF4F16}" srcOrd="1" destOrd="0" presId="urn:microsoft.com/office/officeart/2009/layout/ReverseList"/>
    <dgm:cxn modelId="{BB0ED0B4-8690-4C6F-B000-D846E53933A1}" type="presOf" srcId="{478AF346-7919-4BD3-B396-A2FE70B245B0}" destId="{C1109F09-F8D8-48E9-817E-631314365B56}" srcOrd="1" destOrd="0" presId="urn:microsoft.com/office/officeart/2009/layout/ReverseList"/>
    <dgm:cxn modelId="{35A0D447-3B9F-4B87-A66C-91EDF87ABE36}" srcId="{B0E1F172-7C09-49C1-A54E-08740A4D8572}" destId="{B7228D0E-5DAC-426A-983D-CE81B82AF880}" srcOrd="1" destOrd="0" parTransId="{D14F92D0-8A7D-4A36-90E1-228D587E6F0E}" sibTransId="{50762317-3294-4935-8FEB-D73DD792F196}"/>
    <dgm:cxn modelId="{1A7B8AF0-9253-416C-95E3-03F9C9DE3A96}" srcId="{B0E1F172-7C09-49C1-A54E-08740A4D8572}" destId="{478AF346-7919-4BD3-B396-A2FE70B245B0}" srcOrd="0" destOrd="0" parTransId="{FED931E7-1340-4938-998B-01ED4B563CF7}" sibTransId="{205A5412-E3F1-4C92-A620-0AC9C55F9759}"/>
    <dgm:cxn modelId="{E236393B-5271-4D2B-9065-07BB75CEBFB7}" type="presOf" srcId="{478AF346-7919-4BD3-B396-A2FE70B245B0}" destId="{EAEC26E4-2CB5-470A-9789-F93C0D1AEBEA}" srcOrd="0" destOrd="0" presId="urn:microsoft.com/office/officeart/2009/layout/ReverseList"/>
    <dgm:cxn modelId="{2852833D-17B8-439E-96C9-6CAD4B9E7EE4}" type="presOf" srcId="{B0E1F172-7C09-49C1-A54E-08740A4D8572}" destId="{1A5C298B-769D-48B7-88D1-ED16E94D2214}" srcOrd="0" destOrd="0" presId="urn:microsoft.com/office/officeart/2009/layout/ReverseList"/>
    <dgm:cxn modelId="{015B7B48-90CA-4872-A8E8-3DA6A7C03F2A}" type="presParOf" srcId="{1A5C298B-769D-48B7-88D1-ED16E94D2214}" destId="{EAEC26E4-2CB5-470A-9789-F93C0D1AEBEA}" srcOrd="0" destOrd="0" presId="urn:microsoft.com/office/officeart/2009/layout/ReverseList"/>
    <dgm:cxn modelId="{751A04DD-DFE0-4E6B-9D0E-2D14A137BE7F}" type="presParOf" srcId="{1A5C298B-769D-48B7-88D1-ED16E94D2214}" destId="{C1109F09-F8D8-48E9-817E-631314365B56}" srcOrd="1" destOrd="0" presId="urn:microsoft.com/office/officeart/2009/layout/ReverseList"/>
    <dgm:cxn modelId="{08E25358-58F0-4C11-8F67-CEB252CF5FD8}" type="presParOf" srcId="{1A5C298B-769D-48B7-88D1-ED16E94D2214}" destId="{5887739E-8DDD-449B-AEA2-8E2D06C924A5}" srcOrd="2" destOrd="0" presId="urn:microsoft.com/office/officeart/2009/layout/ReverseList"/>
    <dgm:cxn modelId="{9E4C0C04-6795-4C3F-9B37-2F5B5D8B9B91}" type="presParOf" srcId="{1A5C298B-769D-48B7-88D1-ED16E94D2214}" destId="{76E1DB6B-D69C-4BC7-B602-D17F3CBF4F16}" srcOrd="3" destOrd="0" presId="urn:microsoft.com/office/officeart/2009/layout/ReverseList"/>
    <dgm:cxn modelId="{D28B8809-D98F-4076-8DAC-EC298E83C826}" type="presParOf" srcId="{1A5C298B-769D-48B7-88D1-ED16E94D2214}" destId="{DD1D31FC-82F5-4636-82C6-7EBC65A7D0AA}" srcOrd="4" destOrd="0" presId="urn:microsoft.com/office/officeart/2009/layout/ReverseList"/>
    <dgm:cxn modelId="{8F473C55-7F9B-4C9D-809F-C66815431B4E}" type="presParOf" srcId="{1A5C298B-769D-48B7-88D1-ED16E94D2214}" destId="{CC6655CA-5FFA-40C1-AFC4-5774700A46D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16B68-9A38-41F0-9619-4020A9DE464C}">
      <dsp:nvSpPr>
        <dsp:cNvPr id="0" name=""/>
        <dsp:cNvSpPr/>
      </dsp:nvSpPr>
      <dsp:spPr>
        <a:xfrm>
          <a:off x="4585208" y="1266229"/>
          <a:ext cx="1547614" cy="154761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1"/>
              </a:solidFill>
            </a:rPr>
            <a:t>.</a:t>
          </a:r>
          <a:endParaRPr lang="ru-RU" sz="3500" kern="1200" dirty="0">
            <a:solidFill>
              <a:schemeClr val="accent1"/>
            </a:solidFill>
          </a:endParaRPr>
        </a:p>
      </dsp:txBody>
      <dsp:txXfrm>
        <a:off x="4896347" y="1628750"/>
        <a:ext cx="925336" cy="795506"/>
      </dsp:txXfrm>
    </dsp:sp>
    <dsp:sp modelId="{F494413F-3446-4FB1-BA1B-EF428F82453B}">
      <dsp:nvSpPr>
        <dsp:cNvPr id="0" name=""/>
        <dsp:cNvSpPr/>
      </dsp:nvSpPr>
      <dsp:spPr>
        <a:xfrm>
          <a:off x="3684778" y="900430"/>
          <a:ext cx="1125537" cy="112553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1"/>
              </a:solidFill>
            </a:rPr>
            <a:t>.</a:t>
          </a:r>
          <a:endParaRPr lang="ru-RU" sz="3500" kern="1200" dirty="0">
            <a:solidFill>
              <a:schemeClr val="accent1"/>
            </a:solidFill>
          </a:endParaRPr>
        </a:p>
      </dsp:txBody>
      <dsp:txXfrm>
        <a:off x="3968135" y="1185500"/>
        <a:ext cx="558823" cy="555397"/>
      </dsp:txXfrm>
    </dsp:sp>
    <dsp:sp modelId="{79FA3987-8DFD-43D2-8638-E30EB33E0AC8}">
      <dsp:nvSpPr>
        <dsp:cNvPr id="0" name=""/>
        <dsp:cNvSpPr/>
      </dsp:nvSpPr>
      <dsp:spPr>
        <a:xfrm rot="20700000">
          <a:off x="4315194" y="123923"/>
          <a:ext cx="1102797" cy="110279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1"/>
              </a:solidFill>
            </a:rPr>
            <a:t>.</a:t>
          </a:r>
          <a:endParaRPr lang="ru-RU" sz="3500" kern="1200" dirty="0">
            <a:solidFill>
              <a:schemeClr val="accent1"/>
            </a:solidFill>
          </a:endParaRPr>
        </a:p>
      </dsp:txBody>
      <dsp:txXfrm rot="-20700000">
        <a:off x="4557069" y="365799"/>
        <a:ext cx="619045" cy="619045"/>
      </dsp:txXfrm>
    </dsp:sp>
    <dsp:sp modelId="{2923506D-55F7-42D4-856C-86B95A8F28C9}">
      <dsp:nvSpPr>
        <dsp:cNvPr id="0" name=""/>
        <dsp:cNvSpPr/>
      </dsp:nvSpPr>
      <dsp:spPr>
        <a:xfrm>
          <a:off x="4451697" y="1040834"/>
          <a:ext cx="1980946" cy="1980946"/>
        </a:xfrm>
        <a:prstGeom prst="circularArrow">
          <a:avLst>
            <a:gd name="adj1" fmla="val 4687"/>
            <a:gd name="adj2" fmla="val 299029"/>
            <a:gd name="adj3" fmla="val 2470550"/>
            <a:gd name="adj4" fmla="val 1596329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943A3-4E4F-4685-ACC0-D8A04972E80C}">
      <dsp:nvSpPr>
        <dsp:cNvPr id="0" name=""/>
        <dsp:cNvSpPr/>
      </dsp:nvSpPr>
      <dsp:spPr>
        <a:xfrm>
          <a:off x="3485447" y="657315"/>
          <a:ext cx="1439281" cy="14392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03F9E-EE3B-4300-AB69-CDB81ADE9BD6}">
      <dsp:nvSpPr>
        <dsp:cNvPr id="0" name=""/>
        <dsp:cNvSpPr/>
      </dsp:nvSpPr>
      <dsp:spPr>
        <a:xfrm>
          <a:off x="4060105" y="-111705"/>
          <a:ext cx="1551834" cy="15518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09F09-F8D8-48E9-817E-631314365B56}">
      <dsp:nvSpPr>
        <dsp:cNvPr id="0" name=""/>
        <dsp:cNvSpPr/>
      </dsp:nvSpPr>
      <dsp:spPr>
        <a:xfrm rot="16200000">
          <a:off x="962547" y="205056"/>
          <a:ext cx="2207747" cy="331443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90500" rIns="171450" bIns="190500" numCol="1" spcCol="1270" anchor="t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Общее образование</a:t>
          </a:r>
          <a:endParaRPr lang="ru-RU" sz="3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5400000">
        <a:off x="516998" y="866191"/>
        <a:ext cx="3206639" cy="1992161"/>
      </dsp:txXfrm>
    </dsp:sp>
    <dsp:sp modelId="{76E1DB6B-D69C-4BC7-B602-D17F3CBF4F16}">
      <dsp:nvSpPr>
        <dsp:cNvPr id="0" name=""/>
        <dsp:cNvSpPr/>
      </dsp:nvSpPr>
      <dsp:spPr>
        <a:xfrm rot="5400000">
          <a:off x="5682715" y="-11217"/>
          <a:ext cx="2026769" cy="352762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90500" rIns="114300" bIns="190500" numCol="1" spcCol="1270" anchor="t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Дополнительное образование</a:t>
          </a:r>
          <a:endParaRPr lang="ru-RU" sz="3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4932288" y="838168"/>
        <a:ext cx="3428667" cy="1828855"/>
      </dsp:txXfrm>
    </dsp:sp>
    <dsp:sp modelId="{DD1D31FC-82F5-4636-82C6-7EBC65A7D0AA}">
      <dsp:nvSpPr>
        <dsp:cNvPr id="0" name=""/>
        <dsp:cNvSpPr/>
      </dsp:nvSpPr>
      <dsp:spPr>
        <a:xfrm>
          <a:off x="3525067" y="0"/>
          <a:ext cx="1439655" cy="143958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655CA-5FFA-40C1-AFC4-5774700A46D2}">
      <dsp:nvSpPr>
        <dsp:cNvPr id="0" name=""/>
        <dsp:cNvSpPr/>
      </dsp:nvSpPr>
      <dsp:spPr>
        <a:xfrm rot="10800000">
          <a:off x="3525067" y="2065614"/>
          <a:ext cx="1439655" cy="143958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6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2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54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57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1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5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0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8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3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3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6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8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6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441A6-1113-4D40-9F82-924A327423F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35C7AF-B46D-4B4C-A075-A6A6DD331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7.png"/><Relationship Id="rId1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6.png"/><Relationship Id="rId17" Type="http://schemas.openxmlformats.org/officeDocument/2006/relationships/image" Target="../media/image11.jpg"/><Relationship Id="rId2" Type="http://schemas.openxmlformats.org/officeDocument/2006/relationships/image" Target="../media/image2.png"/><Relationship Id="rId16" Type="http://schemas.openxmlformats.org/officeDocument/2006/relationships/image" Target="../media/image10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jp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g"/><Relationship Id="rId18" Type="http://schemas.openxmlformats.org/officeDocument/2006/relationships/image" Target="../media/image26.jp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5.jp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3.png"/><Relationship Id="rId10" Type="http://schemas.openxmlformats.org/officeDocument/2006/relationships/image" Target="../media/image7.png"/><Relationship Id="rId19" Type="http://schemas.openxmlformats.org/officeDocument/2006/relationships/image" Target="../media/image11.jp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0"/>
            <a:ext cx="9770533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МУНИЦИПАЛЬНОЕ БЮДЖЕТНОЕ УЧРЕЖДЕНИЕ ДОПОЛНИТЕЛЬНОГО ОБРАЗОВАНИЯ</a:t>
            </a:r>
            <a:endParaRPr lang="ru-RU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ЦЕНТР ВНЕШКОЛЬНОЙ РАБОТЫ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ГОРОДА СОЧИ</a:t>
            </a:r>
            <a:endParaRPr lang="ru-RU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200" b="1" dirty="0" smtClean="0"/>
              <a:t>ОРГАНИЗАЦИОННО-СОДЕРЖАТЕЛЬНАЯ </a:t>
            </a:r>
            <a:r>
              <a:rPr lang="ru-RU" sz="3200" b="1" dirty="0"/>
              <a:t>МОДЕЛЬ ИНТЕГРАЦИИ ОБЩЕГО И ДОПОЛНИТЕЛЬНОГО ОБРАЗОВАНИЯ НА ОСНОВЕ ДЕТСКО-ЮНОШЕСКОГО ТУРИЗМА» ЗА 2016-2019 ГОДЫ</a:t>
            </a:r>
            <a:endParaRPr lang="ru-RU" sz="3200" dirty="0"/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149668"/>
            <a:ext cx="2240664" cy="22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4" y="149668"/>
            <a:ext cx="8596668" cy="774701"/>
          </a:xfrm>
        </p:spPr>
        <p:txBody>
          <a:bodyPr/>
          <a:lstStyle/>
          <a:p>
            <a:pPr algn="ctr"/>
            <a:r>
              <a:rPr lang="ru-RU" b="1" dirty="0"/>
              <a:t>Цель, </a:t>
            </a:r>
            <a:r>
              <a:rPr lang="ru-RU" b="1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435" y="723900"/>
            <a:ext cx="8733366" cy="61341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/>
              <a:t>Тема - </a:t>
            </a:r>
            <a:r>
              <a:rPr lang="ru-RU" sz="1600" dirty="0"/>
              <a:t>«Организационно-содержательная модель интеграции общего и дополнительного образования на основе детско-юношеского образовательного туризма».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/>
              <a:t>Цель</a:t>
            </a:r>
            <a:r>
              <a:rPr lang="ru-RU" sz="1600" dirty="0"/>
              <a:t> - Создание организационно-содержательной модели интеграции общего и дополнительного образования на основе детско-юношеского образовательного туризма, обеспечивающей обновление содержания, технологий и форм дополнительного образования, способствующей эффективному использованию историко-культурного потенциала, природных и национальных особенностей города Сочи и Краснодарского края для социализации и личностного развития обучающихся,  а также экспериментальная проверка механизмов  реализации данной модели на практике в формате сетевого взаимодействия.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</a:t>
            </a:r>
            <a:r>
              <a:rPr lang="ru-RU" sz="1600" b="1" dirty="0" smtClean="0"/>
              <a:t>Задачи</a:t>
            </a:r>
            <a:r>
              <a:rPr lang="ru-RU" sz="1600" b="1" dirty="0"/>
              <a:t>: </a:t>
            </a:r>
            <a:endParaRPr lang="ru-RU" sz="1600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/>
              <a:t>Определить основные направления детско-юношеского образовательного туризма и разработать содержание к ним с учетом историко-культурного наследия, природных и национальных особенностей города, края и современных потребностей детей;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/>
              <a:t>Обеспечить организационно-педагогические условия, необходимые для организации детско-юношеского образовательного туризма в муниципальной системе образования;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/>
              <a:t>Разработать и апробировать организационно-содержательную модель интеграции общего и дополнительного образования на основе детско-юношеского образовательного туризма, а также механизмы ее реализации;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/>
              <a:t>Разработать механизмы сетевого взаимодействия организаций различного типа, ведомственной принадлежности на основе детско-юношеского образовательного туризма.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149668"/>
            <a:ext cx="2240664" cy="22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Инновационность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35" y="1411289"/>
            <a:ext cx="9381066" cy="4202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Инновационная идея заключается в создании эффективной организационно-содержательной модели интеграции общего и дополнительного образования на основе детско-юношеского образовательного туризма, обеспечивающей обновление содержания, технологий, методов и форм дополнительного образования, способствующей эффективному использованию историко-культурного потенциала, природных и национальных особенностей города Сочи и Краснодарского края для социализации и личностного развития обучающихся, повышения уровня предметных практико-ориентированных знаний.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149668"/>
            <a:ext cx="2240664" cy="224066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00677741"/>
              </p:ext>
            </p:extLst>
          </p:nvPr>
        </p:nvGraphicFramePr>
        <p:xfrm>
          <a:off x="-177799" y="3937001"/>
          <a:ext cx="9451801" cy="281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Разработанный и апробированный инновационный проект в декабре 2018 года получил официальный статус федеральной инновационной площадки</a:t>
            </a:r>
            <a:r>
              <a:rPr lang="ru-RU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Создание </a:t>
            </a:r>
            <a:r>
              <a:rPr lang="ru-RU" sz="2800" dirty="0"/>
              <a:t>эффективной организационно-содержательной модели интеграции общего и дополнительного образования на основе образовательного туризма.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149668"/>
            <a:ext cx="2240664" cy="22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71" y="4112389"/>
            <a:ext cx="569085" cy="5021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Сетевое взаимодействие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9134" y="1373189"/>
            <a:ext cx="7387166" cy="25511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оптимальной моделью интеграции общего и дополнительного образования станет модель сетевого взаимодействия организации общего и дополнительного образования на договорной основе.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149668"/>
            <a:ext cx="2240664" cy="2240664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4694437"/>
              </p:ext>
            </p:extLst>
          </p:nvPr>
        </p:nvGraphicFramePr>
        <p:xfrm>
          <a:off x="1109134" y="2597714"/>
          <a:ext cx="859666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83" y="4384559"/>
            <a:ext cx="702720" cy="620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14" y="4865900"/>
            <a:ext cx="810683" cy="7153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48" y="3976224"/>
            <a:ext cx="515317" cy="4546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03" y="4228380"/>
            <a:ext cx="683713" cy="6032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85" y="4539492"/>
            <a:ext cx="739858" cy="6528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5123">
            <a:off x="5165174" y="3785399"/>
            <a:ext cx="528077" cy="4659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58">
            <a:off x="4680801" y="3615809"/>
            <a:ext cx="502790" cy="44363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2078">
            <a:off x="1661137" y="5281971"/>
            <a:ext cx="687071" cy="60623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654">
            <a:off x="2460418" y="5156702"/>
            <a:ext cx="734262" cy="64787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15" y="5079893"/>
            <a:ext cx="677362" cy="59767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749">
            <a:off x="3968273" y="4860039"/>
            <a:ext cx="765052" cy="64194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712">
            <a:off x="7225898" y="4226413"/>
            <a:ext cx="607209" cy="6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9000" y="108112"/>
            <a:ext cx="10515600" cy="6764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Партнеры инновационного проекта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149668"/>
            <a:ext cx="2240664" cy="224066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86558"/>
              </p:ext>
            </p:extLst>
          </p:nvPr>
        </p:nvGraphicFramePr>
        <p:xfrm>
          <a:off x="162233" y="784517"/>
          <a:ext cx="9464368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184">
                  <a:extLst>
                    <a:ext uri="{9D8B030D-6E8A-4147-A177-3AD203B41FA5}">
                      <a16:colId xmlns:a16="http://schemas.microsoft.com/office/drawing/2014/main" val="1562309674"/>
                    </a:ext>
                  </a:extLst>
                </a:gridCol>
                <a:gridCol w="4732184">
                  <a:extLst>
                    <a:ext uri="{9D8B030D-6E8A-4147-A177-3AD203B41FA5}">
                      <a16:colId xmlns:a16="http://schemas.microsoft.com/office/drawing/2014/main" val="1110947419"/>
                    </a:ext>
                  </a:extLst>
                </a:gridCol>
              </a:tblGrid>
              <a:tr h="376826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accent1"/>
                          </a:solidFill>
                        </a:rPr>
                        <a:t>Список образовательных учреждений – партнёров инновационного проекта «Образовательный туризм» ЦВР </a:t>
                      </a:r>
                      <a:r>
                        <a:rPr lang="ru-RU" sz="1800" b="1" dirty="0" err="1" smtClean="0">
                          <a:solidFill>
                            <a:schemeClr val="accent1"/>
                          </a:solidFill>
                        </a:rPr>
                        <a:t>г.Сочи</a:t>
                      </a:r>
                      <a:r>
                        <a:rPr lang="ru-RU" sz="18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ru-RU" sz="18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МОБУ гимназия №6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г.Сочи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МОАУ гимназия №8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г.Сочи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МОБУ Гимназия №15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г.Сочи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МОБУ СОШ №24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МОБУ Гимназия №44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МОБУ СОШ №100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МБОУ ДО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ЦРТДиЮ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г.Туапсе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МБУ ДО «Дворец творчества детей и молодёжи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им.Н.И.Сипягина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»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г.Новороссийск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accent1"/>
                          </a:solidFill>
                        </a:rPr>
                        <a:t>Список других учреждений – партнёров инновационного проекта «Образовательный туризм» ЦВР </a:t>
                      </a:r>
                      <a:r>
                        <a:rPr lang="ru-RU" sz="1800" b="1" dirty="0" err="1" smtClean="0">
                          <a:solidFill>
                            <a:schemeClr val="accent1"/>
                          </a:solidFill>
                        </a:rPr>
                        <a:t>г.Сочи</a:t>
                      </a:r>
                      <a:endParaRPr lang="ru-RU" sz="18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ОАО Кубаньэнерго (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г.Сочи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ИНТЕР РАО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Электрогенерация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РОССЕТИ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Природный орнитологический парк в Имеретинской низменности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МУП СОЧИТЕРЛОЭНЕРГО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Литературно-мемориальный музей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Н.Островского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в городе Сочи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Музей истории города-курорта Сочи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Централизованная Библиотечная Система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г.Сочи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Организация «Истина. Добро. Красота»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КВГ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МЧС РОССИИ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Министерство социального развития и семейной политики Краснодарского края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31917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03" y="6111770"/>
            <a:ext cx="1100280" cy="770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865" y="5974539"/>
            <a:ext cx="809625" cy="714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554" y="2622524"/>
            <a:ext cx="1116311" cy="984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216" y="4807436"/>
            <a:ext cx="1203934" cy="10622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40" y="5935726"/>
            <a:ext cx="1619250" cy="1122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62" y="4485551"/>
            <a:ext cx="799104" cy="70509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0" y="5788868"/>
            <a:ext cx="984416" cy="8686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19" y="3689446"/>
            <a:ext cx="1169458" cy="1031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47" y="5285674"/>
            <a:ext cx="1039918" cy="9175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18" y="2736366"/>
            <a:ext cx="858270" cy="7572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71" y="5471303"/>
            <a:ext cx="748358" cy="660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-667" r="-588" b="37333"/>
          <a:stretch/>
        </p:blipFill>
        <p:spPr>
          <a:xfrm>
            <a:off x="9079224" y="5941580"/>
            <a:ext cx="1478127" cy="8260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62" y="4412944"/>
            <a:ext cx="1619250" cy="1428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45" y="5208234"/>
            <a:ext cx="1145770" cy="96140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17" y="4434637"/>
            <a:ext cx="998571" cy="8810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17" y="4434637"/>
            <a:ext cx="925200" cy="81635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1" y="4765193"/>
            <a:ext cx="964353" cy="8509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985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567" y="379531"/>
            <a:ext cx="10515600" cy="89046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Измерение и оценка качества </a:t>
            </a:r>
            <a:r>
              <a:rPr lang="ru-RU" sz="2800" b="1" dirty="0" smtClean="0"/>
              <a:t>инновации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33" y="1471051"/>
            <a:ext cx="9372600" cy="47575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Реализованы</a:t>
            </a:r>
            <a:r>
              <a:rPr lang="ru-RU" sz="2800" b="1" dirty="0"/>
              <a:t>:</a:t>
            </a:r>
            <a:endParaRPr lang="ru-RU" sz="28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план </a:t>
            </a:r>
            <a:r>
              <a:rPr lang="ru-RU" sz="2400" dirty="0"/>
              <a:t>диагностических </a:t>
            </a:r>
            <a:r>
              <a:rPr lang="ru-RU" sz="2400" dirty="0" smtClean="0"/>
              <a:t>мероприятий;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план </a:t>
            </a:r>
            <a:r>
              <a:rPr lang="ru-RU" sz="2400" dirty="0"/>
              <a:t>контроля эффективности инновационной </a:t>
            </a:r>
            <a:r>
              <a:rPr lang="ru-RU" sz="2400" dirty="0" smtClean="0"/>
              <a:t>деятельности;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система </a:t>
            </a:r>
            <a:r>
              <a:rPr lang="ru-RU" sz="2400" dirty="0"/>
              <a:t>контроля качества </a:t>
            </a:r>
            <a:r>
              <a:rPr lang="ru-RU" sz="2400" dirty="0" smtClean="0"/>
              <a:t>образования;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За </a:t>
            </a:r>
            <a:r>
              <a:rPr lang="ru-RU" sz="2400" dirty="0"/>
              <a:t>отчетный период с целью измерения и оценки качества инновационного процесса в рамках проекта было проведено </a:t>
            </a:r>
            <a:r>
              <a:rPr lang="ru-RU" sz="2400" dirty="0" smtClean="0"/>
              <a:t> </a:t>
            </a:r>
            <a:r>
              <a:rPr lang="ru-RU" sz="2400" dirty="0"/>
              <a:t>тестирование, в котором приняли учащиеся начальной и средней ступеней </a:t>
            </a:r>
            <a:r>
              <a:rPr lang="ru-RU" sz="2400" dirty="0" smtClean="0"/>
              <a:t>образования </a:t>
            </a:r>
            <a:r>
              <a:rPr lang="ru-RU" sz="2400" dirty="0"/>
              <a:t>трех образовательных организаций города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149668"/>
            <a:ext cx="2240664" cy="22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4" y="379634"/>
            <a:ext cx="8596668" cy="5757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Методические пособия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999" y="1185333"/>
            <a:ext cx="9516533" cy="5215467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Методика проведения экскурсии. Методическая разработка для учащихся молодежного экскурсионного агентства / Разработчик </a:t>
            </a:r>
            <a:r>
              <a:rPr lang="ru-RU" dirty="0" err="1"/>
              <a:t>Шагаров</a:t>
            </a:r>
            <a:r>
              <a:rPr lang="ru-RU" dirty="0"/>
              <a:t> Л.М. — Сочи, 2018;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Разработка экскурсионного маршрута: теория и практика. Методические рекомендации для учащихся молодежного экскурсионного агентства / Разработчик </a:t>
            </a:r>
            <a:r>
              <a:rPr lang="ru-RU" dirty="0" err="1"/>
              <a:t>Шагаров</a:t>
            </a:r>
            <a:r>
              <a:rPr lang="ru-RU" dirty="0"/>
              <a:t> Л.М. – Сочи, 2018;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Техника проведения экскурсии. Методическая разработка для учащихся молодежного экскурсионного агентства / Разработчик </a:t>
            </a:r>
            <a:r>
              <a:rPr lang="ru-RU" dirty="0" err="1"/>
              <a:t>Шагаров</a:t>
            </a:r>
            <a:r>
              <a:rPr lang="ru-RU" dirty="0"/>
              <a:t> Л.М. — Сочи, 2018;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Растительный мир Сочи на примере флоры Исторического бульвара. Методическая разработка пешеходной экскурсии / Разработчик Рязанцева С.В. — Сочи, 2018.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«Врата солнечного города». Методическая разработка пешеходной экскурсии по объектам историко-культурного наследия города Сочи / Разработчики Гусева А.В., </a:t>
            </a:r>
            <a:r>
              <a:rPr lang="ru-RU" dirty="0" err="1"/>
              <a:t>Папантонио</a:t>
            </a:r>
            <a:r>
              <a:rPr lang="ru-RU" dirty="0"/>
              <a:t> Л.К. – Сочи , 2018.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«Исторический бульвар». Методическая разработка пешеходной экскурсии по объектам историко-культурного наследия города Сочи / Разработчики Гусева А.В., </a:t>
            </a:r>
            <a:r>
              <a:rPr lang="ru-RU" dirty="0" err="1"/>
              <a:t>Папантонио</a:t>
            </a:r>
            <a:r>
              <a:rPr lang="ru-RU" dirty="0"/>
              <a:t> Л.К. – Сочи, 2018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«Орнитофауна Сочинского Причерноморья». Методическая разработка экскурсии по объектам природного орнитологического парка в Имеретинской низменности / Разработчик </a:t>
            </a:r>
            <a:r>
              <a:rPr lang="ru-RU" dirty="0" err="1"/>
              <a:t>Шагаров</a:t>
            </a:r>
            <a:r>
              <a:rPr lang="ru-RU" dirty="0"/>
              <a:t> Л.М. – Сочи, 2018.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149668"/>
            <a:ext cx="2240664" cy="22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2517"/>
            <a:ext cx="8596668" cy="9821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Мастер-классы для учащихся общеобразовательных школ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1" y="1252750"/>
            <a:ext cx="6769100" cy="4614650"/>
          </a:xfrm>
        </p:spPr>
        <p:txBody>
          <a:bodyPr>
            <a:norm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/>
              <a:t>Рисование в технике «печать листьями»;</a:t>
            </a:r>
            <a:endParaRPr lang="ru-RU" sz="2000" dirty="0"/>
          </a:p>
          <a:p>
            <a:pPr marL="271463" indent="-271463" defTabSz="439738"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/>
              <a:t>Декорирование текстильного изделия в технике «Узелковый батик»;</a:t>
            </a:r>
            <a:endParaRPr lang="ru-RU" sz="2000" dirty="0"/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/>
              <a:t>Изготовление сувенира в технике </a:t>
            </a:r>
            <a:r>
              <a:rPr lang="ru-RU" sz="2000" dirty="0" smtClean="0"/>
              <a:t>«</a:t>
            </a:r>
            <a:r>
              <a:rPr lang="ru-RU" sz="2000" dirty="0" err="1" smtClean="0"/>
              <a:t>Псевдовитраж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/>
              <a:t>«Ароматное сердце»;</a:t>
            </a:r>
            <a:endParaRPr lang="ru-RU" sz="2000" dirty="0"/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/>
              <a:t>«Сувенир из соленого теста»;</a:t>
            </a:r>
            <a:endParaRPr lang="ru-RU" sz="2000" dirty="0"/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/>
              <a:t>Изготовление тюльпанов из гофрированной бумаги </a:t>
            </a:r>
            <a:r>
              <a:rPr lang="ru-RU" sz="2000" dirty="0" smtClean="0"/>
              <a:t>в технике </a:t>
            </a:r>
            <a:r>
              <a:rPr lang="ru-RU" sz="2000" dirty="0"/>
              <a:t>«ТВИСТ-АРТ»;</a:t>
            </a:r>
            <a:endParaRPr lang="ru-RU" sz="2000" dirty="0"/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/>
              <a:t>Закладка для книги в технике </a:t>
            </a:r>
            <a:r>
              <a:rPr lang="ru-RU" sz="2000" dirty="0" smtClean="0"/>
              <a:t>«</a:t>
            </a:r>
            <a:r>
              <a:rPr lang="ru-RU" sz="2000" dirty="0" err="1" smtClean="0"/>
              <a:t>Дудлинг</a:t>
            </a:r>
            <a:r>
              <a:rPr lang="ru-RU" sz="2000" dirty="0"/>
              <a:t>»;</a:t>
            </a:r>
            <a:endParaRPr lang="ru-RU" sz="2000" dirty="0"/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ru-RU" sz="2000" dirty="0" smtClean="0"/>
              <a:t>«Художественно-выразительные </a:t>
            </a:r>
            <a:r>
              <a:rPr lang="ru-RU" sz="2000" dirty="0"/>
              <a:t>средства графики»; </a:t>
            </a:r>
            <a:endParaRPr lang="ru-RU" sz="2000" dirty="0"/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ru-RU" sz="2000" dirty="0" smtClean="0"/>
              <a:t>«</a:t>
            </a:r>
            <a:r>
              <a:rPr lang="ru-RU" sz="2000" dirty="0"/>
              <a:t>Пасхальный сувенир».</a:t>
            </a:r>
            <a:endParaRPr lang="ru-RU" sz="2000" dirty="0"/>
          </a:p>
          <a:p>
            <a:pPr marL="271463" indent="-271463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149668"/>
            <a:ext cx="2240664" cy="224066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181">
            <a:off x="7424251" y="1445355"/>
            <a:ext cx="2261861" cy="21092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9552">
            <a:off x="9506980" y="2406084"/>
            <a:ext cx="2523791" cy="18265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DSC08303"/>
          <p:cNvPicPr/>
          <p:nvPr/>
        </p:nvPicPr>
        <p:blipFill>
          <a:blip r:embed="rId5" cstate="print"/>
          <a:srcRect b="10706"/>
          <a:stretch>
            <a:fillRect/>
          </a:stretch>
        </p:blipFill>
        <p:spPr bwMode="auto">
          <a:xfrm rot="396810">
            <a:off x="7280844" y="3756646"/>
            <a:ext cx="2722538" cy="1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http://cs3.livemaster.ru/zhurnalfoto/9/5/0/1208170812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533" y="4789817"/>
            <a:ext cx="2065867" cy="18742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085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750</Words>
  <Application>Microsoft Office PowerPoint</Application>
  <PresentationFormat>Широкоэкранный</PresentationFormat>
  <Paragraphs>75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Аспект</vt:lpstr>
      <vt:lpstr> </vt:lpstr>
      <vt:lpstr>Цель, задачи</vt:lpstr>
      <vt:lpstr>Инновационность</vt:lpstr>
      <vt:lpstr>Результативность</vt:lpstr>
      <vt:lpstr>Сетевое взаимодействие</vt:lpstr>
      <vt:lpstr>Партнеры инновационного проекта</vt:lpstr>
      <vt:lpstr>Измерение и оценка качества инновации</vt:lpstr>
      <vt:lpstr>Методические пособия</vt:lpstr>
      <vt:lpstr>Мастер-классы для учащихся общеобразовательных школ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cvr</dc:creator>
  <cp:lastModifiedBy>cvr</cp:lastModifiedBy>
  <cp:revision>20</cp:revision>
  <dcterms:created xsi:type="dcterms:W3CDTF">2020-02-05T06:29:10Z</dcterms:created>
  <dcterms:modified xsi:type="dcterms:W3CDTF">2020-02-05T13:07:54Z</dcterms:modified>
</cp:coreProperties>
</file>