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3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1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6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8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8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5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9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7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8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3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1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990656" cy="4416152"/>
          </a:xfrm>
        </p:spPr>
        <p:txBody>
          <a:bodyPr>
            <a:normAutofit fontScale="90000"/>
          </a:bodyPr>
          <a:lstStyle/>
          <a:p>
            <a:r>
              <a:rPr lang="ru-RU" dirty="0"/>
              <a:t>ДОПОЛНИТЕЛЬНАЯ ОБЩЕОБРАЗОВАТЕЛЬНАЯ</a:t>
            </a:r>
            <a:br>
              <a:rPr lang="ru-RU" dirty="0"/>
            </a:br>
            <a:r>
              <a:rPr lang="ru-RU" dirty="0"/>
              <a:t>ОБЩЕРАЗВИВАЮЩАЯ ПРОГРАММА</a:t>
            </a:r>
            <a:br>
              <a:rPr lang="ru-RU" dirty="0"/>
            </a:br>
            <a:r>
              <a:rPr lang="ru-RU" dirty="0"/>
              <a:t>художественной направленности</a:t>
            </a:r>
            <a:br>
              <a:rPr lang="ru-RU" dirty="0"/>
            </a:br>
            <a:r>
              <a:rPr lang="ru-RU" dirty="0"/>
              <a:t>	«Дерево ремёсел»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46876"/>
          <a:stretch/>
        </p:blipFill>
        <p:spPr bwMode="auto">
          <a:xfrm>
            <a:off x="251520" y="5373216"/>
            <a:ext cx="834696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76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Цель программы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– заинтересовать обучающихся декоративно-прикладным творчеством, познакомить и научить различным видам декоративно-прикладного искусства.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15364"/>
              </p:ext>
            </p:extLst>
          </p:nvPr>
        </p:nvGraphicFramePr>
        <p:xfrm>
          <a:off x="611560" y="1412777"/>
          <a:ext cx="8064896" cy="5040559"/>
        </p:xfrm>
        <a:graphic>
          <a:graphicData uri="http://schemas.openxmlformats.org/drawingml/2006/table">
            <a:tbl>
              <a:tblPr firstRow="1" firstCol="1" bandRow="1"/>
              <a:tblGrid>
                <a:gridCol w="1262331"/>
                <a:gridCol w="1612979"/>
                <a:gridCol w="5189586"/>
              </a:tblGrid>
              <a:tr h="547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Образовательный модуль  программы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Ознакомительный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Образовательный модуль «Зеленая стрекоза»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Выявление предпочтений и выбора деятельности обучающимися.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Формирование у обучающихся этнокультурной компетентности.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Формирование познавательного интереса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декоративным видам творчества.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Формирование эмоционально-ценностного отношения к окружающему миру через художественное творчество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Обучение работе в различных видах изобразительной деятельности.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Формирование у обучающихся начальных знаний в области изобразительной грамоты.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Образовательный модуль «Цветной мир» (базовый)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Формирование у обучающихся устойчивой мотивации к занятиям живописью.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Развитие у обучающихся 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творческого воображения, внимания, художественного вкуса.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Формирование основ декоративно-прикладного и изобразительного искусства,  умений применять полученные знания и комбинировать их при выполнении творческих художественных проектов.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Углубленный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Образовательный модуль «Дерево ремесел»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Ф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ормирование целеустремленности, творческой самостоятельности, самоконтроля, креативности.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Реализация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тьюторского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сопровождения обучающихся  в выстраивании индивидуальной траектории творческого развития.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углубленного уровня знакомства и овладения обучающимися   декоративно-прикладным творчеством, художественными ремеслами, основами стилизованного дизайна.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53" marR="30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34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284984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Представленная программа состоит из трех уровней:</a:t>
            </a:r>
          </a:p>
          <a:p>
            <a:r>
              <a:rPr lang="ru-RU" sz="2400" dirty="0"/>
              <a:t>- ознакомительный (стартовый);</a:t>
            </a:r>
          </a:p>
          <a:p>
            <a:r>
              <a:rPr lang="ru-RU" sz="2400" dirty="0"/>
              <a:t>- базовый;</a:t>
            </a:r>
          </a:p>
          <a:p>
            <a:r>
              <a:rPr lang="ru-RU" sz="2400" dirty="0"/>
              <a:t>- углубленный.</a:t>
            </a:r>
          </a:p>
          <a:p>
            <a:r>
              <a:rPr lang="ru-RU" sz="2400" dirty="0"/>
              <a:t>Каждый уровень – это образовательный модуль, предполагающий использование и реализацию определенных форм организации учебного материала и приобретение конкретных знаний, умений и </a:t>
            </a:r>
            <a:r>
              <a:rPr lang="ru-RU" sz="2400" dirty="0" smtClean="0"/>
              <a:t>навыков.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83671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Уровень программы: </a:t>
            </a:r>
            <a:r>
              <a:rPr lang="ru-RU" i="1" u="sng" dirty="0" err="1">
                <a:solidFill>
                  <a:srgbClr val="FF0000"/>
                </a:solidFill>
              </a:rPr>
              <a:t>разноуровневая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Срок реализации программы 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i="1" u="sng" dirty="0">
                <a:solidFill>
                  <a:srgbClr val="FF0000"/>
                </a:solidFill>
              </a:rPr>
              <a:t>3 года (360 часов; </a:t>
            </a:r>
            <a:r>
              <a:rPr lang="ru-RU" i="1" u="sng" dirty="0" smtClean="0">
                <a:solidFill>
                  <a:srgbClr val="FF0000"/>
                </a:solidFill>
              </a:rPr>
              <a:t>72/144/144</a:t>
            </a:r>
            <a:r>
              <a:rPr lang="ru-RU" i="1" u="sng" dirty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Возрастная категория</a:t>
            </a:r>
            <a:r>
              <a:rPr lang="ru-RU" dirty="0" smtClean="0">
                <a:solidFill>
                  <a:srgbClr val="FF0000"/>
                </a:solidFill>
              </a:rPr>
              <a:t>:  5</a:t>
            </a:r>
            <a:r>
              <a:rPr lang="ru-RU" i="1" u="sng" dirty="0" smtClean="0">
                <a:solidFill>
                  <a:srgbClr val="FF0000"/>
                </a:solidFill>
              </a:rPr>
              <a:t> </a:t>
            </a:r>
            <a:r>
              <a:rPr lang="ru-RU" i="1" u="sng" dirty="0">
                <a:solidFill>
                  <a:srgbClr val="FF0000"/>
                </a:solidFill>
              </a:rPr>
              <a:t>– 11 лет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Вид программы: </a:t>
            </a:r>
            <a:r>
              <a:rPr lang="ru-RU" i="1" u="sng" dirty="0">
                <a:solidFill>
                  <a:srgbClr val="FF0000"/>
                </a:solidFill>
              </a:rPr>
              <a:t>модифицированная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Программа реализуется </a:t>
            </a:r>
            <a:r>
              <a:rPr lang="ru-RU" u="sng" dirty="0">
                <a:solidFill>
                  <a:srgbClr val="FF0000"/>
                </a:solidFill>
              </a:rPr>
              <a:t>на бюджетной основе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ID</a:t>
            </a:r>
            <a:r>
              <a:rPr lang="ru-RU" dirty="0">
                <a:solidFill>
                  <a:srgbClr val="FF0000"/>
                </a:solidFill>
              </a:rPr>
              <a:t>-номер программы в Навигаторе:</a:t>
            </a:r>
            <a:r>
              <a:rPr lang="ru-RU" u="sng" dirty="0">
                <a:solidFill>
                  <a:srgbClr val="FF0000"/>
                </a:solidFill>
              </a:rPr>
              <a:t>22166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904730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Образовательный модуль «Зеленая стрекоза»</a:t>
            </a:r>
            <a:r>
              <a:rPr lang="ru-RU" sz="2000" b="1" dirty="0"/>
              <a:t> (ознакомительный / стартовый) рассчитан на детей 5-7 лет; ориентирован на формирование познавательного интереса и активное приобщение детей к живописным видам творчества; предполагает минимальную сложность освоения содержания программы, формирование у обучающихся начальных знаний в области изобразительной грамоты.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b="16524"/>
          <a:stretch/>
        </p:blipFill>
        <p:spPr>
          <a:xfrm>
            <a:off x="539552" y="908720"/>
            <a:ext cx="4162451" cy="50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4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35283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Образовательный модуль «Цветной мир» </a:t>
            </a:r>
            <a:r>
              <a:rPr lang="ru-RU" sz="2000" b="1" dirty="0"/>
              <a:t>(базовый) рассчитан на обучающихся 7-9 лет; ориентирован на формирование у обучающихся устойчивой мотивации к занятиям живописью; предполагает изучение основ декоративно-прикладного и изобразительного искусства, формирование умений применять полученные знания и комбинировать их при выполнении творческих художественных проектов.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980728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Образовательный модуль «Дерево ремесел»</a:t>
            </a:r>
            <a:r>
              <a:rPr lang="ru-RU" sz="2000" b="1" dirty="0"/>
              <a:t> (углубленный) рассчитан на обучающихся 9-11 лет; ориентирован на оказание помощи учащимся в выстраивании индивидуальной траектории творческого развития; предполагает углубленный уровень знакомства и овладения декоративно-прикладным творчеством, художественными ремеслами, основами </a:t>
            </a:r>
            <a:r>
              <a:rPr lang="ru-RU" sz="2000" b="1" dirty="0" err="1"/>
              <a:t>стилизированного</a:t>
            </a:r>
            <a:r>
              <a:rPr lang="ru-RU" sz="2000" b="1" dirty="0"/>
              <a:t> дизайна.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1324"/>
            <a:ext cx="3960440" cy="52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2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8488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Новизна программы </a:t>
            </a:r>
            <a:r>
              <a:rPr lang="ru-RU" sz="2000" b="1" dirty="0"/>
              <a:t>творческой мастерской «Дерево ремесел» заключается в комплексном обучении по нескольким направлениям изобразительного (живопись, графика, нетрадиционные техники рисования)  и декоративно-прикладного искусства (различные виды росписи по дереву, </a:t>
            </a:r>
            <a:r>
              <a:rPr lang="ru-RU" sz="2000" b="1" dirty="0" err="1"/>
              <a:t>декупаж</a:t>
            </a:r>
            <a:r>
              <a:rPr lang="ru-RU" sz="2000" b="1" dirty="0"/>
              <a:t>, мозаика, витраж, папье-маше, роспись по ткани). Знания и умения с одной области переносятся в другую, расширяя и углубляя их. Программа опирается на технологии исследовательского, проектного и практического обучения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endParaRPr lang="ru-RU" sz="2400" b="1" dirty="0"/>
          </a:p>
          <a:p>
            <a:r>
              <a:rPr lang="ru-RU" sz="2400" b="1" i="1" dirty="0">
                <a:solidFill>
                  <a:srgbClr val="FF0000"/>
                </a:solidFill>
              </a:rPr>
              <a:t>Актуальность</a:t>
            </a:r>
            <a:r>
              <a:rPr lang="ru-RU" sz="2000" b="1" i="1" dirty="0">
                <a:solidFill>
                  <a:srgbClr val="FF0000"/>
                </a:solidFill>
              </a:rPr>
              <a:t>. </a:t>
            </a:r>
            <a:r>
              <a:rPr lang="ru-RU" sz="2000" b="1" dirty="0"/>
              <a:t>Приобщение детей и подростков к изучению народных ремесел в ходе реализации </a:t>
            </a:r>
            <a:r>
              <a:rPr lang="ru-RU" sz="2000" b="1" dirty="0" err="1"/>
              <a:t>разноуровневой</a:t>
            </a:r>
            <a:r>
              <a:rPr lang="ru-RU" sz="2000" b="1" dirty="0"/>
              <a:t> программы обеспечивает решение задач этнокультурной социализации, профессиональной ориентации, эстетического, художественного и нравственного воспитания средствами народного искусства. </a:t>
            </a:r>
          </a:p>
        </p:txBody>
      </p:sp>
    </p:spTree>
    <p:extLst>
      <p:ext uri="{BB962C8B-B14F-4D97-AF65-F5344CB8AC3E}">
        <p14:creationId xmlns:p14="http://schemas.microsoft.com/office/powerpoint/2010/main" val="300310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4680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Педагогическая целесообразность программы</a:t>
            </a:r>
            <a:r>
              <a:rPr lang="ru-RU" dirty="0"/>
              <a:t> заключается в том, что применяемые интерактивные формы, методы и технологии организации  образовательной деятельности, их взаимосвязь, позволяют детям последовательно овладеть практическими приёмами работы по созданию предметов декоративно-прикладного творчества. Степенью реализации воспитательного аспекта учебного материала программы становятся  результаты  личностных изменений, в процессе обучения: привитие интереса к культуре своей Родины, к истокам народного творчества, воспитание эстетического отношения к действительности; способность к самостоятельной творческой работе; формирование  художественного вкуса и интересов; высокий уровень коммуникативной  культуры.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21" y="687547"/>
            <a:ext cx="3678155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5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404664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Режим занятий:</a:t>
            </a:r>
            <a:r>
              <a:rPr lang="ru-RU" dirty="0"/>
              <a:t>  </a:t>
            </a:r>
          </a:p>
          <a:p>
            <a:pPr lvl="0"/>
            <a:r>
              <a:rPr lang="ru-RU" dirty="0"/>
              <a:t>1-й год обучения - 1 раз в неделю по 2 часа (2 часа в неделю), всего72 часа, </a:t>
            </a:r>
          </a:p>
          <a:p>
            <a:pPr lvl="0"/>
            <a:r>
              <a:rPr lang="ru-RU" dirty="0"/>
              <a:t>2- й год обучения – 2 раза в неделю по 2 часа, 4-е часа в неделю, всего 144 часа в год, </a:t>
            </a:r>
          </a:p>
          <a:p>
            <a:pPr lvl="0"/>
            <a:r>
              <a:rPr lang="ru-RU" dirty="0"/>
              <a:t>3-й год обучения – 2 раза в неделю по 2 часа, 4-е часа в неделю, всего 144 часа в год. </a:t>
            </a:r>
          </a:p>
          <a:p>
            <a:r>
              <a:rPr lang="ru-RU" b="1" dirty="0"/>
              <a:t>Виды занятий </a:t>
            </a:r>
            <a:r>
              <a:rPr lang="ru-RU" dirty="0"/>
              <a:t>- декоративное рисование, упражнения, творческие задания, практическая работа, проектная деятельность, выставка.</a:t>
            </a:r>
          </a:p>
          <a:p>
            <a:r>
              <a:rPr lang="ru-RU" b="1" dirty="0"/>
              <a:t>Состав группы: </a:t>
            </a:r>
            <a:r>
              <a:rPr lang="ru-RU" dirty="0"/>
              <a:t>постоянный, в группе занимаются по 15 человек.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5" b="14956"/>
          <a:stretch/>
        </p:blipFill>
        <p:spPr>
          <a:xfrm>
            <a:off x="1331640" y="3140968"/>
            <a:ext cx="6552728" cy="34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6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8742"/>
              </p:ext>
            </p:extLst>
          </p:nvPr>
        </p:nvGraphicFramePr>
        <p:xfrm>
          <a:off x="251521" y="965057"/>
          <a:ext cx="8640960" cy="5777585"/>
        </p:xfrm>
        <a:graphic>
          <a:graphicData uri="http://schemas.openxmlformats.org/drawingml/2006/table">
            <a:tbl>
              <a:tblPr firstRow="1" firstCol="1" bandRow="1"/>
              <a:tblGrid>
                <a:gridCol w="1403232"/>
                <a:gridCol w="1772505"/>
                <a:gridCol w="2437194"/>
                <a:gridCol w="3028029"/>
              </a:tblGrid>
              <a:tr h="4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Ознакомительный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Базовый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Углубленный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Образовательный модуль  программы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Образовательный модуль «Зеленая стрекоза»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Образовательный модуль «Цветной мир»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Образовательный модуль «Дерево ремесел»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 целевой аудитории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 лет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7-9 лет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9-11 лет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Базовый уровень образования для начала освоения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5 лет, далее без ограничений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7 лет, далее без ограничений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9 лет, далее без ограничений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Набор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Принимаются  все  желающие,  не  имеющие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противопоказаний  по  состоянию здоровья.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Принимаются  все  желающие,  не  имеющие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противопоказаний  по  состоянию  здоровья.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Стартовая диагностика  (входной контроль) с целью выяснения уровня готовности  ребенка  и  выявления  его  индивидуальных  особенностей  (интересов,  первичных  умений и навыков, мотивации для занятий и т.п.)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стартовой диагностики: интервьюирование, выполнение творческих заданий.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Набор проходит на основании результа-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тов  итоговой  аттестации  освоения  программ  базового  уровня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той же  предметной области)  или  по  итогам вступительных  испытаний (определенного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уровня знаний в  предметной  области,  наличие  способностей  и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стремления к  творческой или проектно-исследовательской  деятельности).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вступительных испытаний: интервьюирование, просмотр работ, выполнение творческих заданий.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освоения программы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год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год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год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программы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Режим занятий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раз в неделю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2 часа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раза в неделю 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2 часа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раза в неделю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2 часа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39" marR="3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9" y="188640"/>
            <a:ext cx="86608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Организационная модель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проектирования и реализации </a:t>
            </a:r>
            <a:r>
              <a:rPr kumimoji="0" lang="ru-RU" altLang="ru-RU" sz="1600" b="0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разноуровневой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дополнительной общеобразовательной общеразвивающей программы «Дерево ремесел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12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932</Words>
  <Application>Microsoft Office PowerPoint</Application>
  <PresentationFormat>Экран (4:3)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ДОПОЛНИТЕЛЬНАЯ ОБЩЕОБРАЗОВАТЕЛЬНАЯ ОБЩЕРАЗВИВАЮЩАЯ ПРОГРАММА художественной направленности  «Дерево ремёсел»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ОБЩЕРАЗВИВАЮЩАЯ ПРОГРАММА художественной направленности  «Дерево ремёсел» </dc:title>
  <dc:creator>Елена</dc:creator>
  <cp:lastModifiedBy>КомпьютериЯ3</cp:lastModifiedBy>
  <cp:revision>6</cp:revision>
  <dcterms:created xsi:type="dcterms:W3CDTF">2021-02-06T19:53:25Z</dcterms:created>
  <dcterms:modified xsi:type="dcterms:W3CDTF">2021-02-08T06:56:47Z</dcterms:modified>
</cp:coreProperties>
</file>