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56" r:id="rId4"/>
    <p:sldId id="272" r:id="rId5"/>
    <p:sldId id="271" r:id="rId6"/>
    <p:sldId id="263" r:id="rId7"/>
    <p:sldId id="257" r:id="rId8"/>
    <p:sldId id="274" r:id="rId9"/>
    <p:sldId id="275" r:id="rId10"/>
    <p:sldId id="264" r:id="rId11"/>
    <p:sldId id="259" r:id="rId12"/>
    <p:sldId id="279" r:id="rId13"/>
    <p:sldId id="276" r:id="rId14"/>
    <p:sldId id="266" r:id="rId15"/>
    <p:sldId id="277" r:id="rId16"/>
    <p:sldId id="262" r:id="rId17"/>
    <p:sldId id="280" r:id="rId18"/>
    <p:sldId id="278" r:id="rId19"/>
    <p:sldId id="282" r:id="rId20"/>
    <p:sldId id="28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5256" autoAdjust="0"/>
  </p:normalViewPr>
  <p:slideViewPr>
    <p:cSldViewPr snapToGrid="0">
      <p:cViewPr varScale="1">
        <p:scale>
          <a:sx n="77" d="100"/>
          <a:sy n="77" d="100"/>
        </p:scale>
        <p:origin x="7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3AF69-1A17-4987-AF5F-875465100F9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315FDE-571F-4F30-8938-FD4F880D1B42}">
      <dgm:prSet phldrT="[Текст]" custT="1"/>
      <dgm:spPr/>
      <dgm:t>
        <a:bodyPr/>
        <a:lstStyle/>
        <a:p>
          <a:pPr algn="ctr"/>
          <a:r>
            <a:rPr lang="ru-RU" sz="2700" b="1" u="sng" dirty="0">
              <a:solidFill>
                <a:srgbClr val="002060"/>
              </a:solidFill>
            </a:rPr>
            <a:t>НАСТАВНИК</a:t>
          </a:r>
          <a:br>
            <a:rPr lang="ru-RU" sz="2700" b="1" u="sng" dirty="0">
              <a:solidFill>
                <a:srgbClr val="002060"/>
              </a:solidFill>
            </a:rPr>
          </a:br>
          <a:r>
            <a:rPr lang="ru-RU" sz="2300" b="1" dirty="0">
              <a:solidFill>
                <a:srgbClr val="002060"/>
              </a:solidFill>
            </a:rPr>
            <a:t>(Представитель профессионального сообщества)</a:t>
          </a:r>
        </a:p>
      </dgm:t>
    </dgm:pt>
    <dgm:pt modelId="{4923C99A-3942-41FD-84A1-CCDDCAAA5FB5}" type="parTrans" cxnId="{04313A68-A7A0-4DB1-82A6-CF07C51E353F}">
      <dgm:prSet/>
      <dgm:spPr/>
      <dgm:t>
        <a:bodyPr/>
        <a:lstStyle/>
        <a:p>
          <a:endParaRPr lang="ru-RU"/>
        </a:p>
      </dgm:t>
    </dgm:pt>
    <dgm:pt modelId="{D688369C-B6A9-45D7-A01D-049C2CDFAB85}" type="sibTrans" cxnId="{04313A68-A7A0-4DB1-82A6-CF07C51E353F}">
      <dgm:prSet/>
      <dgm:spPr/>
      <dgm:t>
        <a:bodyPr/>
        <a:lstStyle/>
        <a:p>
          <a:endParaRPr lang="ru-RU"/>
        </a:p>
      </dgm:t>
    </dgm:pt>
    <dgm:pt modelId="{F81FE6F2-2250-4BD3-BAFE-437CDB450DD5}">
      <dgm:prSet phldrT="[Текст]" custT="1"/>
      <dgm:spPr/>
      <dgm:t>
        <a:bodyPr/>
        <a:lstStyle/>
        <a:p>
          <a:pPr algn="ctr"/>
          <a:r>
            <a:rPr lang="ru-RU" sz="2700" b="1" u="sng" dirty="0">
              <a:solidFill>
                <a:srgbClr val="002060"/>
              </a:solidFill>
            </a:rPr>
            <a:t>ТЬЮТОР</a:t>
          </a:r>
        </a:p>
        <a:p>
          <a:pPr algn="ctr"/>
          <a:r>
            <a:rPr lang="ru-RU" sz="2300" b="1" dirty="0">
              <a:solidFill>
                <a:srgbClr val="002060"/>
              </a:solidFill>
            </a:rPr>
            <a:t>(Педагог дополнительного образования)</a:t>
          </a:r>
          <a:endParaRPr lang="ru-RU" sz="2300" dirty="0"/>
        </a:p>
      </dgm:t>
    </dgm:pt>
    <dgm:pt modelId="{994C07B9-775F-463F-A53F-A250E7E18C09}" type="parTrans" cxnId="{2D0C7464-C1C3-4D7E-B31F-85F6CEAA44D5}">
      <dgm:prSet/>
      <dgm:spPr/>
      <dgm:t>
        <a:bodyPr/>
        <a:lstStyle/>
        <a:p>
          <a:endParaRPr lang="ru-RU"/>
        </a:p>
      </dgm:t>
    </dgm:pt>
    <dgm:pt modelId="{BCFA0AFA-2BCC-4941-A67A-979D6B6E866E}" type="sibTrans" cxnId="{2D0C7464-C1C3-4D7E-B31F-85F6CEAA44D5}">
      <dgm:prSet/>
      <dgm:spPr/>
      <dgm:t>
        <a:bodyPr/>
        <a:lstStyle/>
        <a:p>
          <a:endParaRPr lang="ru-RU"/>
        </a:p>
      </dgm:t>
    </dgm:pt>
    <dgm:pt modelId="{C1A272B0-95BA-4809-8E7E-62E281E0C68F}">
      <dgm:prSet phldrT="[Текст]" custT="1"/>
      <dgm:spPr/>
      <dgm:t>
        <a:bodyPr/>
        <a:lstStyle/>
        <a:p>
          <a:pPr algn="ctr"/>
          <a:r>
            <a:rPr lang="ru-RU" sz="2700" b="1" u="sng" dirty="0">
              <a:solidFill>
                <a:srgbClr val="002060"/>
              </a:solidFill>
            </a:rPr>
            <a:t>НАСТАВЛЯЕМЫЕ</a:t>
          </a:r>
          <a:r>
            <a:rPr lang="ru-RU" sz="3600" b="1" dirty="0">
              <a:solidFill>
                <a:srgbClr val="002060"/>
              </a:solidFill>
            </a:rPr>
            <a:t> </a:t>
          </a:r>
          <a:r>
            <a:rPr lang="ru-RU" sz="2300" b="1" dirty="0">
              <a:solidFill>
                <a:srgbClr val="002060"/>
              </a:solidFill>
            </a:rPr>
            <a:t>(Обучающиеся)</a:t>
          </a:r>
        </a:p>
      </dgm:t>
    </dgm:pt>
    <dgm:pt modelId="{37E333CD-979F-4325-A700-53ED99DB0668}" type="parTrans" cxnId="{05A40A38-7B77-466D-88CA-63F8EE53AC53}">
      <dgm:prSet/>
      <dgm:spPr/>
      <dgm:t>
        <a:bodyPr/>
        <a:lstStyle/>
        <a:p>
          <a:endParaRPr lang="ru-RU"/>
        </a:p>
      </dgm:t>
    </dgm:pt>
    <dgm:pt modelId="{CBCC281B-9C21-4024-B880-F7E2262DAF40}" type="sibTrans" cxnId="{05A40A38-7B77-466D-88CA-63F8EE53AC53}">
      <dgm:prSet/>
      <dgm:spPr/>
      <dgm:t>
        <a:bodyPr/>
        <a:lstStyle/>
        <a:p>
          <a:endParaRPr lang="ru-RU"/>
        </a:p>
      </dgm:t>
    </dgm:pt>
    <dgm:pt modelId="{F5152FF2-7B89-40F2-AF4E-E0DDE8ED2D2E}" type="pres">
      <dgm:prSet presAssocID="{3183AF69-1A17-4987-AF5F-875465100F97}" presName="diagram" presStyleCnt="0">
        <dgm:presLayoutVars>
          <dgm:dir/>
          <dgm:resizeHandles val="exact"/>
        </dgm:presLayoutVars>
      </dgm:prSet>
      <dgm:spPr/>
    </dgm:pt>
    <dgm:pt modelId="{18971476-D0A1-41C0-B875-CC35F46642AE}" type="pres">
      <dgm:prSet presAssocID="{4E315FDE-571F-4F30-8938-FD4F880D1B42}" presName="node" presStyleLbl="node1" presStyleIdx="0" presStyleCnt="3" custLinFactNeighborX="-29046" custLinFactNeighborY="913">
        <dgm:presLayoutVars>
          <dgm:bulletEnabled val="1"/>
        </dgm:presLayoutVars>
      </dgm:prSet>
      <dgm:spPr/>
    </dgm:pt>
    <dgm:pt modelId="{75CD8FAA-79FD-4D4E-B711-3F6C57759436}" type="pres">
      <dgm:prSet presAssocID="{D688369C-B6A9-45D7-A01D-049C2CDFAB85}" presName="sibTrans" presStyleCnt="0"/>
      <dgm:spPr/>
    </dgm:pt>
    <dgm:pt modelId="{406045E6-D367-437F-B74F-C05222AD6770}" type="pres">
      <dgm:prSet presAssocID="{F81FE6F2-2250-4BD3-BAFE-437CDB450DD5}" presName="node" presStyleLbl="node1" presStyleIdx="1" presStyleCnt="3">
        <dgm:presLayoutVars>
          <dgm:bulletEnabled val="1"/>
        </dgm:presLayoutVars>
      </dgm:prSet>
      <dgm:spPr/>
    </dgm:pt>
    <dgm:pt modelId="{6D46160B-9C0E-4D00-A3E7-1DF39A1CE7A9}" type="pres">
      <dgm:prSet presAssocID="{BCFA0AFA-2BCC-4941-A67A-979D6B6E866E}" presName="sibTrans" presStyleCnt="0"/>
      <dgm:spPr/>
    </dgm:pt>
    <dgm:pt modelId="{978A5353-7B7E-4F42-BD68-59591BAB3EC0}" type="pres">
      <dgm:prSet presAssocID="{C1A272B0-95BA-4809-8E7E-62E281E0C68F}" presName="node" presStyleLbl="node1" presStyleIdx="2" presStyleCnt="3" custLinFactNeighborX="-14249" custLinFactNeighborY="-913">
        <dgm:presLayoutVars>
          <dgm:bulletEnabled val="1"/>
        </dgm:presLayoutVars>
      </dgm:prSet>
      <dgm:spPr/>
    </dgm:pt>
  </dgm:ptLst>
  <dgm:cxnLst>
    <dgm:cxn modelId="{E8195809-BF5F-4035-BF9C-827C69FD9D9A}" type="presOf" srcId="{C1A272B0-95BA-4809-8E7E-62E281E0C68F}" destId="{978A5353-7B7E-4F42-BD68-59591BAB3EC0}" srcOrd="0" destOrd="0" presId="urn:microsoft.com/office/officeart/2005/8/layout/default"/>
    <dgm:cxn modelId="{6D4BDC15-3896-47D8-B7EC-704A00CD04CD}" type="presOf" srcId="{F81FE6F2-2250-4BD3-BAFE-437CDB450DD5}" destId="{406045E6-D367-437F-B74F-C05222AD6770}" srcOrd="0" destOrd="0" presId="urn:microsoft.com/office/officeart/2005/8/layout/default"/>
    <dgm:cxn modelId="{EE1F3E2F-7FC5-4AF4-8C95-05F4784C5A48}" type="presOf" srcId="{3183AF69-1A17-4987-AF5F-875465100F97}" destId="{F5152FF2-7B89-40F2-AF4E-E0DDE8ED2D2E}" srcOrd="0" destOrd="0" presId="urn:microsoft.com/office/officeart/2005/8/layout/default"/>
    <dgm:cxn modelId="{05A40A38-7B77-466D-88CA-63F8EE53AC53}" srcId="{3183AF69-1A17-4987-AF5F-875465100F97}" destId="{C1A272B0-95BA-4809-8E7E-62E281E0C68F}" srcOrd="2" destOrd="0" parTransId="{37E333CD-979F-4325-A700-53ED99DB0668}" sibTransId="{CBCC281B-9C21-4024-B880-F7E2262DAF40}"/>
    <dgm:cxn modelId="{2D0C7464-C1C3-4D7E-B31F-85F6CEAA44D5}" srcId="{3183AF69-1A17-4987-AF5F-875465100F97}" destId="{F81FE6F2-2250-4BD3-BAFE-437CDB450DD5}" srcOrd="1" destOrd="0" parTransId="{994C07B9-775F-463F-A53F-A250E7E18C09}" sibTransId="{BCFA0AFA-2BCC-4941-A67A-979D6B6E866E}"/>
    <dgm:cxn modelId="{04313A68-A7A0-4DB1-82A6-CF07C51E353F}" srcId="{3183AF69-1A17-4987-AF5F-875465100F97}" destId="{4E315FDE-571F-4F30-8938-FD4F880D1B42}" srcOrd="0" destOrd="0" parTransId="{4923C99A-3942-41FD-84A1-CCDDCAAA5FB5}" sibTransId="{D688369C-B6A9-45D7-A01D-049C2CDFAB85}"/>
    <dgm:cxn modelId="{19C3F6F3-1517-496C-9E33-4DF0D3F175E2}" type="presOf" srcId="{4E315FDE-571F-4F30-8938-FD4F880D1B42}" destId="{18971476-D0A1-41C0-B875-CC35F46642AE}" srcOrd="0" destOrd="0" presId="urn:microsoft.com/office/officeart/2005/8/layout/default"/>
    <dgm:cxn modelId="{170606E1-89CC-42ED-B2B5-EAC8600B3D17}" type="presParOf" srcId="{F5152FF2-7B89-40F2-AF4E-E0DDE8ED2D2E}" destId="{18971476-D0A1-41C0-B875-CC35F46642AE}" srcOrd="0" destOrd="0" presId="urn:microsoft.com/office/officeart/2005/8/layout/default"/>
    <dgm:cxn modelId="{C241E891-9A33-4705-AAA3-45BD72AABED8}" type="presParOf" srcId="{F5152FF2-7B89-40F2-AF4E-E0DDE8ED2D2E}" destId="{75CD8FAA-79FD-4D4E-B711-3F6C57759436}" srcOrd="1" destOrd="0" presId="urn:microsoft.com/office/officeart/2005/8/layout/default"/>
    <dgm:cxn modelId="{2FF706D7-DB12-46D5-96AC-2ECF536AF23C}" type="presParOf" srcId="{F5152FF2-7B89-40F2-AF4E-E0DDE8ED2D2E}" destId="{406045E6-D367-437F-B74F-C05222AD6770}" srcOrd="2" destOrd="0" presId="urn:microsoft.com/office/officeart/2005/8/layout/default"/>
    <dgm:cxn modelId="{341F1DA0-86FE-40BB-808C-11DCE7595C36}" type="presParOf" srcId="{F5152FF2-7B89-40F2-AF4E-E0DDE8ED2D2E}" destId="{6D46160B-9C0E-4D00-A3E7-1DF39A1CE7A9}" srcOrd="3" destOrd="0" presId="urn:microsoft.com/office/officeart/2005/8/layout/default"/>
    <dgm:cxn modelId="{1F53D673-1ECC-4902-A163-77F95954A0C9}" type="presParOf" srcId="{F5152FF2-7B89-40F2-AF4E-E0DDE8ED2D2E}" destId="{978A5353-7B7E-4F42-BD68-59591BAB3EC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8C25BB-DBC0-4229-987E-4315E175F5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3BCCB08-2901-4CA6-9216-0B9012A75B0A}">
      <dgm:prSet custT="1"/>
      <dgm:spPr/>
      <dgm:t>
        <a:bodyPr/>
        <a:lstStyle/>
        <a:p>
          <a:r>
            <a:rPr lang="ru-RU" sz="2400" u="sng" dirty="0">
              <a:solidFill>
                <a:srgbClr val="002060"/>
              </a:solidFill>
            </a:rPr>
            <a:t>Профиль наставляемого (обучающегося):</a:t>
          </a:r>
          <a:r>
            <a:rPr lang="ru-RU" sz="1900" dirty="0"/>
            <a:t> </a:t>
          </a:r>
          <a:r>
            <a:rPr lang="ru-RU" sz="2000" dirty="0"/>
            <a:t>мотивированность на участие в мероприятиях и событиях программы «Наставничество»;  ответственность. Через взаимодействие с наставником и при его поддержке решает учебно-профессиональные задачи, выполняет проектные задания.</a:t>
          </a:r>
        </a:p>
      </dgm:t>
    </dgm:pt>
    <dgm:pt modelId="{48FB8204-5265-482F-AE95-DFB0270CA78B}" type="parTrans" cxnId="{4E157BA8-8CB3-4F0B-BF4F-1E561440734A}">
      <dgm:prSet/>
      <dgm:spPr/>
      <dgm:t>
        <a:bodyPr/>
        <a:lstStyle/>
        <a:p>
          <a:endParaRPr lang="ru-RU"/>
        </a:p>
      </dgm:t>
    </dgm:pt>
    <dgm:pt modelId="{7B30A8C8-95C9-47BD-8870-5EB92F0C3997}" type="sibTrans" cxnId="{4E157BA8-8CB3-4F0B-BF4F-1E561440734A}">
      <dgm:prSet/>
      <dgm:spPr/>
      <dgm:t>
        <a:bodyPr/>
        <a:lstStyle/>
        <a:p>
          <a:endParaRPr lang="ru-RU"/>
        </a:p>
      </dgm:t>
    </dgm:pt>
    <dgm:pt modelId="{5EAC96F3-3224-48D7-A19B-F008849A1D9E}">
      <dgm:prSet custT="1"/>
      <dgm:spPr/>
      <dgm:t>
        <a:bodyPr/>
        <a:lstStyle/>
        <a:p>
          <a:pPr algn="just"/>
          <a:r>
            <a:rPr lang="ru-RU" sz="2400" u="sng" dirty="0">
              <a:solidFill>
                <a:srgbClr val="002060"/>
              </a:solidFill>
            </a:rPr>
            <a:t>Профиль наставника (представителя профессионального сообщества):</a:t>
          </a:r>
          <a:r>
            <a:rPr lang="ru-RU" sz="2400" dirty="0"/>
            <a:t> </a:t>
          </a:r>
          <a:r>
            <a:rPr lang="ru-RU" sz="2000" dirty="0"/>
            <a:t>авторитет в  профессиональном сообществе; высокая культура самоорганизации и планирования, коммуникативные способности; заинтересованность и желание принимать участие в программе «Наставничество»; готовность делиться с наставляемыми опытом профессиональной деятельности. Обеспечивает прикладное, практико-ориентированное, интерактивное погружение в профессию.</a:t>
          </a:r>
        </a:p>
      </dgm:t>
    </dgm:pt>
    <dgm:pt modelId="{957DC7C4-3536-44DB-B8BD-0E1F24D6D664}" type="parTrans" cxnId="{56029CED-056D-403E-B8D4-75DDBF727DBF}">
      <dgm:prSet/>
      <dgm:spPr/>
      <dgm:t>
        <a:bodyPr/>
        <a:lstStyle/>
        <a:p>
          <a:endParaRPr lang="ru-RU"/>
        </a:p>
      </dgm:t>
    </dgm:pt>
    <dgm:pt modelId="{4F15A12A-385E-46DA-95F4-6252392129BF}" type="sibTrans" cxnId="{56029CED-056D-403E-B8D4-75DDBF727DBF}">
      <dgm:prSet/>
      <dgm:spPr/>
      <dgm:t>
        <a:bodyPr/>
        <a:lstStyle/>
        <a:p>
          <a:endParaRPr lang="ru-RU"/>
        </a:p>
      </dgm:t>
    </dgm:pt>
    <dgm:pt modelId="{52EECA54-10B5-418B-92E6-05D0136C078D}">
      <dgm:prSet custT="1"/>
      <dgm:spPr/>
      <dgm:t>
        <a:bodyPr/>
        <a:lstStyle/>
        <a:p>
          <a:pPr algn="just"/>
          <a:r>
            <a:rPr lang="ru-RU" sz="2400" u="sng" dirty="0">
              <a:solidFill>
                <a:srgbClr val="002060"/>
              </a:solidFill>
            </a:rPr>
            <a:t>Профиль педагога-тьютора</a:t>
          </a:r>
          <a:r>
            <a:rPr lang="ru-RU" sz="2000" u="sng" dirty="0">
              <a:solidFill>
                <a:srgbClr val="002060"/>
              </a:solidFill>
            </a:rPr>
            <a:t>:</a:t>
          </a:r>
          <a:r>
            <a:rPr lang="ru-RU" sz="2000" dirty="0"/>
            <a:t> педагог дополнительного образования.  Организует пространство взаимодействия наставника и наставляемых, сопровождает их в выстраивании продуктивной коммуникации, в организации обменом опыта, в поиске образовательных ресурсов для создания индивидуальной образовательной программы.</a:t>
          </a:r>
        </a:p>
      </dgm:t>
    </dgm:pt>
    <dgm:pt modelId="{850D6E9D-233F-47E3-90B5-08662601D7FF}" type="parTrans" cxnId="{CB655900-2EC8-48B8-B68E-BCA8725195B8}">
      <dgm:prSet/>
      <dgm:spPr/>
      <dgm:t>
        <a:bodyPr/>
        <a:lstStyle/>
        <a:p>
          <a:endParaRPr lang="ru-RU"/>
        </a:p>
      </dgm:t>
    </dgm:pt>
    <dgm:pt modelId="{8E4B9EEB-AF17-4215-A416-B7630D799EE3}" type="sibTrans" cxnId="{CB655900-2EC8-48B8-B68E-BCA8725195B8}">
      <dgm:prSet/>
      <dgm:spPr/>
      <dgm:t>
        <a:bodyPr/>
        <a:lstStyle/>
        <a:p>
          <a:endParaRPr lang="ru-RU"/>
        </a:p>
      </dgm:t>
    </dgm:pt>
    <dgm:pt modelId="{4FF9FC3F-7A75-4564-84E2-7680B970CC62}" type="pres">
      <dgm:prSet presAssocID="{968C25BB-DBC0-4229-987E-4315E175F527}" presName="linear" presStyleCnt="0">
        <dgm:presLayoutVars>
          <dgm:animLvl val="lvl"/>
          <dgm:resizeHandles val="exact"/>
        </dgm:presLayoutVars>
      </dgm:prSet>
      <dgm:spPr/>
    </dgm:pt>
    <dgm:pt modelId="{07A09834-5094-4360-8584-5FA5B7B58E38}" type="pres">
      <dgm:prSet presAssocID="{D3BCCB08-2901-4CA6-9216-0B9012A75B0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CCD3E3-0BE0-4165-AAB0-C90DCDBB1B02}" type="pres">
      <dgm:prSet presAssocID="{7B30A8C8-95C9-47BD-8870-5EB92F0C3997}" presName="spacer" presStyleCnt="0"/>
      <dgm:spPr/>
    </dgm:pt>
    <dgm:pt modelId="{DAA2EFE1-EF2D-435D-8242-C714A5E0B3ED}" type="pres">
      <dgm:prSet presAssocID="{5EAC96F3-3224-48D7-A19B-F008849A1D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115F59-B747-4663-B3F7-7819A9B5696E}" type="pres">
      <dgm:prSet presAssocID="{4F15A12A-385E-46DA-95F4-6252392129BF}" presName="spacer" presStyleCnt="0"/>
      <dgm:spPr/>
    </dgm:pt>
    <dgm:pt modelId="{B5881060-1B37-4329-B573-3004ECCB146B}" type="pres">
      <dgm:prSet presAssocID="{52EECA54-10B5-418B-92E6-05D0136C078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655900-2EC8-48B8-B68E-BCA8725195B8}" srcId="{968C25BB-DBC0-4229-987E-4315E175F527}" destId="{52EECA54-10B5-418B-92E6-05D0136C078D}" srcOrd="2" destOrd="0" parTransId="{850D6E9D-233F-47E3-90B5-08662601D7FF}" sibTransId="{8E4B9EEB-AF17-4215-A416-B7630D799EE3}"/>
    <dgm:cxn modelId="{4E157BA8-8CB3-4F0B-BF4F-1E561440734A}" srcId="{968C25BB-DBC0-4229-987E-4315E175F527}" destId="{D3BCCB08-2901-4CA6-9216-0B9012A75B0A}" srcOrd="0" destOrd="0" parTransId="{48FB8204-5265-482F-AE95-DFB0270CA78B}" sibTransId="{7B30A8C8-95C9-47BD-8870-5EB92F0C3997}"/>
    <dgm:cxn modelId="{D58D3BAF-45E8-4412-A2C5-96CC2311EB34}" type="presOf" srcId="{52EECA54-10B5-418B-92E6-05D0136C078D}" destId="{B5881060-1B37-4329-B573-3004ECCB146B}" srcOrd="0" destOrd="0" presId="urn:microsoft.com/office/officeart/2005/8/layout/vList2"/>
    <dgm:cxn modelId="{7E9B26B6-10E3-4B48-BA73-D5FB6CE20A33}" type="presOf" srcId="{968C25BB-DBC0-4229-987E-4315E175F527}" destId="{4FF9FC3F-7A75-4564-84E2-7680B970CC62}" srcOrd="0" destOrd="0" presId="urn:microsoft.com/office/officeart/2005/8/layout/vList2"/>
    <dgm:cxn modelId="{6D3604D4-108F-4A17-8CAB-6A4E212CB75A}" type="presOf" srcId="{5EAC96F3-3224-48D7-A19B-F008849A1D9E}" destId="{DAA2EFE1-EF2D-435D-8242-C714A5E0B3ED}" srcOrd="0" destOrd="0" presId="urn:microsoft.com/office/officeart/2005/8/layout/vList2"/>
    <dgm:cxn modelId="{56029CED-056D-403E-B8D4-75DDBF727DBF}" srcId="{968C25BB-DBC0-4229-987E-4315E175F527}" destId="{5EAC96F3-3224-48D7-A19B-F008849A1D9E}" srcOrd="1" destOrd="0" parTransId="{957DC7C4-3536-44DB-B8BD-0E1F24D6D664}" sibTransId="{4F15A12A-385E-46DA-95F4-6252392129BF}"/>
    <dgm:cxn modelId="{87136AFD-1501-4A45-8E9E-048F896D0690}" type="presOf" srcId="{D3BCCB08-2901-4CA6-9216-0B9012A75B0A}" destId="{07A09834-5094-4360-8584-5FA5B7B58E38}" srcOrd="0" destOrd="0" presId="urn:microsoft.com/office/officeart/2005/8/layout/vList2"/>
    <dgm:cxn modelId="{7CB91F1F-2D47-405C-B8CE-AA813EE0BD6B}" type="presParOf" srcId="{4FF9FC3F-7A75-4564-84E2-7680B970CC62}" destId="{07A09834-5094-4360-8584-5FA5B7B58E38}" srcOrd="0" destOrd="0" presId="urn:microsoft.com/office/officeart/2005/8/layout/vList2"/>
    <dgm:cxn modelId="{2000013F-F936-44B9-A9FA-E9A68379A5E8}" type="presParOf" srcId="{4FF9FC3F-7A75-4564-84E2-7680B970CC62}" destId="{36CCD3E3-0BE0-4165-AAB0-C90DCDBB1B02}" srcOrd="1" destOrd="0" presId="urn:microsoft.com/office/officeart/2005/8/layout/vList2"/>
    <dgm:cxn modelId="{77B94E2B-B543-4A20-8F86-F9E586AC9AAD}" type="presParOf" srcId="{4FF9FC3F-7A75-4564-84E2-7680B970CC62}" destId="{DAA2EFE1-EF2D-435D-8242-C714A5E0B3ED}" srcOrd="2" destOrd="0" presId="urn:microsoft.com/office/officeart/2005/8/layout/vList2"/>
    <dgm:cxn modelId="{732804B0-233C-4E49-BD9F-394C91530A2B}" type="presParOf" srcId="{4FF9FC3F-7A75-4564-84E2-7680B970CC62}" destId="{AF115F59-B747-4663-B3F7-7819A9B5696E}" srcOrd="3" destOrd="0" presId="urn:microsoft.com/office/officeart/2005/8/layout/vList2"/>
    <dgm:cxn modelId="{592AF6DA-712F-4FD7-AE6E-20A00F7758D0}" type="presParOf" srcId="{4FF9FC3F-7A75-4564-84E2-7680B970CC62}" destId="{B5881060-1B37-4329-B573-3004ECCB14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1B1304-A6AE-40D8-BF71-4D80D7988D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D91563-BAEA-46C7-B806-CFCC5A2F5B8E}">
      <dgm:prSet/>
      <dgm:spPr/>
      <dgm:t>
        <a:bodyPr/>
        <a:lstStyle/>
        <a:p>
          <a:r>
            <a:rPr lang="ru-RU"/>
            <a:t>Профориентационная встреча,</a:t>
          </a:r>
        </a:p>
      </dgm:t>
    </dgm:pt>
    <dgm:pt modelId="{7F874891-AAC8-426D-84BC-FD891FE1EB68}" type="parTrans" cxnId="{C4E48DE5-8BAA-4EED-B1E2-280C2B8A810E}">
      <dgm:prSet/>
      <dgm:spPr/>
      <dgm:t>
        <a:bodyPr/>
        <a:lstStyle/>
        <a:p>
          <a:endParaRPr lang="ru-RU"/>
        </a:p>
      </dgm:t>
    </dgm:pt>
    <dgm:pt modelId="{6C719C14-AD29-44A5-9A06-9E12FF79325D}" type="sibTrans" cxnId="{C4E48DE5-8BAA-4EED-B1E2-280C2B8A810E}">
      <dgm:prSet/>
      <dgm:spPr/>
      <dgm:t>
        <a:bodyPr/>
        <a:lstStyle/>
        <a:p>
          <a:endParaRPr lang="ru-RU"/>
        </a:p>
      </dgm:t>
    </dgm:pt>
    <dgm:pt modelId="{4F368FD1-E380-457B-A933-48381FD77DFA}">
      <dgm:prSet/>
      <dgm:spPr/>
      <dgm:t>
        <a:bodyPr/>
        <a:lstStyle/>
        <a:p>
          <a:r>
            <a:rPr lang="ru-RU"/>
            <a:t>Профориентационная интерактивная экскурсия,</a:t>
          </a:r>
        </a:p>
      </dgm:t>
    </dgm:pt>
    <dgm:pt modelId="{0E98962F-A800-470F-9876-D7398D7104CB}" type="parTrans" cxnId="{755D4CF8-75E8-4751-9D1F-98411C6C440C}">
      <dgm:prSet/>
      <dgm:spPr/>
      <dgm:t>
        <a:bodyPr/>
        <a:lstStyle/>
        <a:p>
          <a:endParaRPr lang="ru-RU"/>
        </a:p>
      </dgm:t>
    </dgm:pt>
    <dgm:pt modelId="{1F99BC39-0CF0-4FEB-91DE-0C28DC257282}" type="sibTrans" cxnId="{755D4CF8-75E8-4751-9D1F-98411C6C440C}">
      <dgm:prSet/>
      <dgm:spPr/>
      <dgm:t>
        <a:bodyPr/>
        <a:lstStyle/>
        <a:p>
          <a:endParaRPr lang="ru-RU"/>
        </a:p>
      </dgm:t>
    </dgm:pt>
    <dgm:pt modelId="{2DC0C6CE-D583-4B8C-932C-61E0699296E4}">
      <dgm:prSet/>
      <dgm:spPr/>
      <dgm:t>
        <a:bodyPr/>
        <a:lstStyle/>
        <a:p>
          <a:r>
            <a:rPr lang="ru-RU"/>
            <a:t>Профориентационный квест «погружение в профессию»</a:t>
          </a:r>
        </a:p>
      </dgm:t>
    </dgm:pt>
    <dgm:pt modelId="{F9648531-AFE2-4D3B-B2C8-91F6B92F6280}" type="parTrans" cxnId="{C798E63C-72EA-4E7C-91C7-10357B66C656}">
      <dgm:prSet/>
      <dgm:spPr/>
      <dgm:t>
        <a:bodyPr/>
        <a:lstStyle/>
        <a:p>
          <a:endParaRPr lang="ru-RU"/>
        </a:p>
      </dgm:t>
    </dgm:pt>
    <dgm:pt modelId="{8C57AE0F-3B05-4AF0-BEB1-0E8DB4A58012}" type="sibTrans" cxnId="{C798E63C-72EA-4E7C-91C7-10357B66C656}">
      <dgm:prSet/>
      <dgm:spPr/>
      <dgm:t>
        <a:bodyPr/>
        <a:lstStyle/>
        <a:p>
          <a:endParaRPr lang="ru-RU"/>
        </a:p>
      </dgm:t>
    </dgm:pt>
    <dgm:pt modelId="{9F69D6CC-39C8-4776-915A-8866465B9A42}">
      <dgm:prSet/>
      <dgm:spPr/>
      <dgm:t>
        <a:bodyPr/>
        <a:lstStyle/>
        <a:p>
          <a:r>
            <a:rPr lang="ru-RU"/>
            <a:t>Профессиональная проба,</a:t>
          </a:r>
        </a:p>
      </dgm:t>
    </dgm:pt>
    <dgm:pt modelId="{3A4F76ED-5D3C-4033-8B1E-D02A892C0DA3}" type="parTrans" cxnId="{FA1980E6-0064-4D3A-9376-DD31A05386D2}">
      <dgm:prSet/>
      <dgm:spPr/>
      <dgm:t>
        <a:bodyPr/>
        <a:lstStyle/>
        <a:p>
          <a:endParaRPr lang="ru-RU"/>
        </a:p>
      </dgm:t>
    </dgm:pt>
    <dgm:pt modelId="{5D561EBB-FEBF-4875-8B98-B0B2B9439792}" type="sibTrans" cxnId="{FA1980E6-0064-4D3A-9376-DD31A05386D2}">
      <dgm:prSet/>
      <dgm:spPr/>
      <dgm:t>
        <a:bodyPr/>
        <a:lstStyle/>
        <a:p>
          <a:endParaRPr lang="ru-RU"/>
        </a:p>
      </dgm:t>
    </dgm:pt>
    <dgm:pt modelId="{4CFC5EB4-42D4-459F-AF07-75732FAB588D}">
      <dgm:prSet/>
      <dgm:spPr/>
      <dgm:t>
        <a:bodyPr/>
        <a:lstStyle/>
        <a:p>
          <a:r>
            <a:rPr lang="ru-RU"/>
            <a:t>Профориентационная деловая игра </a:t>
          </a:r>
        </a:p>
      </dgm:t>
    </dgm:pt>
    <dgm:pt modelId="{B179EB81-7B9A-47CA-A448-86F474F52CC7}" type="parTrans" cxnId="{91A22035-7C7F-449D-B6B1-051D4C0EB0CF}">
      <dgm:prSet/>
      <dgm:spPr/>
      <dgm:t>
        <a:bodyPr/>
        <a:lstStyle/>
        <a:p>
          <a:endParaRPr lang="ru-RU"/>
        </a:p>
      </dgm:t>
    </dgm:pt>
    <dgm:pt modelId="{33A43900-5402-4A5F-9C89-62E785C6D6F6}" type="sibTrans" cxnId="{91A22035-7C7F-449D-B6B1-051D4C0EB0CF}">
      <dgm:prSet/>
      <dgm:spPr/>
      <dgm:t>
        <a:bodyPr/>
        <a:lstStyle/>
        <a:p>
          <a:endParaRPr lang="ru-RU"/>
        </a:p>
      </dgm:t>
    </dgm:pt>
    <dgm:pt modelId="{CD994737-7378-42EB-924E-0F1D0D8F8857}">
      <dgm:prSet/>
      <dgm:spPr/>
      <dgm:t>
        <a:bodyPr/>
        <a:lstStyle/>
        <a:p>
          <a:r>
            <a:rPr lang="ru-RU"/>
            <a:t>Воркшоп / мастер-класс</a:t>
          </a:r>
        </a:p>
      </dgm:t>
    </dgm:pt>
    <dgm:pt modelId="{E50C0D07-7F07-4623-8F12-16FCD1AA45D8}" type="parTrans" cxnId="{0232AC4F-189B-48A6-8097-8BC96D412541}">
      <dgm:prSet/>
      <dgm:spPr/>
      <dgm:t>
        <a:bodyPr/>
        <a:lstStyle/>
        <a:p>
          <a:endParaRPr lang="ru-RU"/>
        </a:p>
      </dgm:t>
    </dgm:pt>
    <dgm:pt modelId="{6553E827-5AAC-41C9-AAD7-D81427E02675}" type="sibTrans" cxnId="{0232AC4F-189B-48A6-8097-8BC96D412541}">
      <dgm:prSet/>
      <dgm:spPr/>
      <dgm:t>
        <a:bodyPr/>
        <a:lstStyle/>
        <a:p>
          <a:endParaRPr lang="ru-RU"/>
        </a:p>
      </dgm:t>
    </dgm:pt>
    <dgm:pt modelId="{3F1D8D70-6399-40C2-99DA-FFB1F2912886}" type="pres">
      <dgm:prSet presAssocID="{891B1304-A6AE-40D8-BF71-4D80D7988DFF}" presName="linear" presStyleCnt="0">
        <dgm:presLayoutVars>
          <dgm:animLvl val="lvl"/>
          <dgm:resizeHandles val="exact"/>
        </dgm:presLayoutVars>
      </dgm:prSet>
      <dgm:spPr/>
    </dgm:pt>
    <dgm:pt modelId="{E9A664AA-EA70-4A73-9BE2-A5A37E6FC123}" type="pres">
      <dgm:prSet presAssocID="{7FD91563-BAEA-46C7-B806-CFCC5A2F5B8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B0F98B0-6123-484F-90EF-4E0EB24C1F7D}" type="pres">
      <dgm:prSet presAssocID="{6C719C14-AD29-44A5-9A06-9E12FF79325D}" presName="spacer" presStyleCnt="0"/>
      <dgm:spPr/>
    </dgm:pt>
    <dgm:pt modelId="{F0B89C06-14CC-44E9-96D5-DC75C0044FB5}" type="pres">
      <dgm:prSet presAssocID="{4F368FD1-E380-457B-A933-48381FD77DF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1B19EEB-A679-4C2B-AE5D-1BE562799F80}" type="pres">
      <dgm:prSet presAssocID="{1F99BC39-0CF0-4FEB-91DE-0C28DC257282}" presName="spacer" presStyleCnt="0"/>
      <dgm:spPr/>
    </dgm:pt>
    <dgm:pt modelId="{39AD3A86-EFB9-4F7C-9DBB-AA4D7C17B866}" type="pres">
      <dgm:prSet presAssocID="{2DC0C6CE-D583-4B8C-932C-61E0699296E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24C079C-BB56-4C78-96B7-75802EB6FE42}" type="pres">
      <dgm:prSet presAssocID="{8C57AE0F-3B05-4AF0-BEB1-0E8DB4A58012}" presName="spacer" presStyleCnt="0"/>
      <dgm:spPr/>
    </dgm:pt>
    <dgm:pt modelId="{5A324110-85E9-494B-98BB-949B782AF6BF}" type="pres">
      <dgm:prSet presAssocID="{9F69D6CC-39C8-4776-915A-8866465B9A4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5B079A4-392A-440B-9273-C4595866236C}" type="pres">
      <dgm:prSet presAssocID="{5D561EBB-FEBF-4875-8B98-B0B2B9439792}" presName="spacer" presStyleCnt="0"/>
      <dgm:spPr/>
    </dgm:pt>
    <dgm:pt modelId="{8EA15C57-D0EB-41CE-91A9-E81C6598EE3B}" type="pres">
      <dgm:prSet presAssocID="{4CFC5EB4-42D4-459F-AF07-75732FAB588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17FB995-DE0B-4464-B38A-F9346656567B}" type="pres">
      <dgm:prSet presAssocID="{33A43900-5402-4A5F-9C89-62E785C6D6F6}" presName="spacer" presStyleCnt="0"/>
      <dgm:spPr/>
    </dgm:pt>
    <dgm:pt modelId="{BF41AA4A-9CAD-4553-AF2E-E051E97EF0A4}" type="pres">
      <dgm:prSet presAssocID="{CD994737-7378-42EB-924E-0F1D0D8F885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1A22035-7C7F-449D-B6B1-051D4C0EB0CF}" srcId="{891B1304-A6AE-40D8-BF71-4D80D7988DFF}" destId="{4CFC5EB4-42D4-459F-AF07-75732FAB588D}" srcOrd="4" destOrd="0" parTransId="{B179EB81-7B9A-47CA-A448-86F474F52CC7}" sibTransId="{33A43900-5402-4A5F-9C89-62E785C6D6F6}"/>
    <dgm:cxn modelId="{CB0F6E39-653B-445E-9274-6960EEEC4432}" type="presOf" srcId="{CD994737-7378-42EB-924E-0F1D0D8F8857}" destId="{BF41AA4A-9CAD-4553-AF2E-E051E97EF0A4}" srcOrd="0" destOrd="0" presId="urn:microsoft.com/office/officeart/2005/8/layout/vList2"/>
    <dgm:cxn modelId="{C798E63C-72EA-4E7C-91C7-10357B66C656}" srcId="{891B1304-A6AE-40D8-BF71-4D80D7988DFF}" destId="{2DC0C6CE-D583-4B8C-932C-61E0699296E4}" srcOrd="2" destOrd="0" parTransId="{F9648531-AFE2-4D3B-B2C8-91F6B92F6280}" sibTransId="{8C57AE0F-3B05-4AF0-BEB1-0E8DB4A58012}"/>
    <dgm:cxn modelId="{0232AC4F-189B-48A6-8097-8BC96D412541}" srcId="{891B1304-A6AE-40D8-BF71-4D80D7988DFF}" destId="{CD994737-7378-42EB-924E-0F1D0D8F8857}" srcOrd="5" destOrd="0" parTransId="{E50C0D07-7F07-4623-8F12-16FCD1AA45D8}" sibTransId="{6553E827-5AAC-41C9-AAD7-D81427E02675}"/>
    <dgm:cxn modelId="{8B3F9677-12C8-42CA-92C9-7FD5395F05D3}" type="presOf" srcId="{891B1304-A6AE-40D8-BF71-4D80D7988DFF}" destId="{3F1D8D70-6399-40C2-99DA-FFB1F2912886}" srcOrd="0" destOrd="0" presId="urn:microsoft.com/office/officeart/2005/8/layout/vList2"/>
    <dgm:cxn modelId="{30E3068A-0C13-4B22-93DB-7A5F2654A5BE}" type="presOf" srcId="{4F368FD1-E380-457B-A933-48381FD77DFA}" destId="{F0B89C06-14CC-44E9-96D5-DC75C0044FB5}" srcOrd="0" destOrd="0" presId="urn:microsoft.com/office/officeart/2005/8/layout/vList2"/>
    <dgm:cxn modelId="{50CDD18E-0FAE-47FD-895C-5878E79740B7}" type="presOf" srcId="{4CFC5EB4-42D4-459F-AF07-75732FAB588D}" destId="{8EA15C57-D0EB-41CE-91A9-E81C6598EE3B}" srcOrd="0" destOrd="0" presId="urn:microsoft.com/office/officeart/2005/8/layout/vList2"/>
    <dgm:cxn modelId="{151F5DBA-9245-44EA-A7FB-43C5792B5051}" type="presOf" srcId="{9F69D6CC-39C8-4776-915A-8866465B9A42}" destId="{5A324110-85E9-494B-98BB-949B782AF6BF}" srcOrd="0" destOrd="0" presId="urn:microsoft.com/office/officeart/2005/8/layout/vList2"/>
    <dgm:cxn modelId="{2CF019BD-462C-47B1-BDF3-F60A76056853}" type="presOf" srcId="{7FD91563-BAEA-46C7-B806-CFCC5A2F5B8E}" destId="{E9A664AA-EA70-4A73-9BE2-A5A37E6FC123}" srcOrd="0" destOrd="0" presId="urn:microsoft.com/office/officeart/2005/8/layout/vList2"/>
    <dgm:cxn modelId="{C4E48DE5-8BAA-4EED-B1E2-280C2B8A810E}" srcId="{891B1304-A6AE-40D8-BF71-4D80D7988DFF}" destId="{7FD91563-BAEA-46C7-B806-CFCC5A2F5B8E}" srcOrd="0" destOrd="0" parTransId="{7F874891-AAC8-426D-84BC-FD891FE1EB68}" sibTransId="{6C719C14-AD29-44A5-9A06-9E12FF79325D}"/>
    <dgm:cxn modelId="{FA1980E6-0064-4D3A-9376-DD31A05386D2}" srcId="{891B1304-A6AE-40D8-BF71-4D80D7988DFF}" destId="{9F69D6CC-39C8-4776-915A-8866465B9A42}" srcOrd="3" destOrd="0" parTransId="{3A4F76ED-5D3C-4033-8B1E-D02A892C0DA3}" sibTransId="{5D561EBB-FEBF-4875-8B98-B0B2B9439792}"/>
    <dgm:cxn modelId="{755D4CF8-75E8-4751-9D1F-98411C6C440C}" srcId="{891B1304-A6AE-40D8-BF71-4D80D7988DFF}" destId="{4F368FD1-E380-457B-A933-48381FD77DFA}" srcOrd="1" destOrd="0" parTransId="{0E98962F-A800-470F-9876-D7398D7104CB}" sibTransId="{1F99BC39-0CF0-4FEB-91DE-0C28DC257282}"/>
    <dgm:cxn modelId="{8EE700FF-89CF-418F-843F-7DA41D9FC77A}" type="presOf" srcId="{2DC0C6CE-D583-4B8C-932C-61E0699296E4}" destId="{39AD3A86-EFB9-4F7C-9DBB-AA4D7C17B866}" srcOrd="0" destOrd="0" presId="urn:microsoft.com/office/officeart/2005/8/layout/vList2"/>
    <dgm:cxn modelId="{306CFC7A-9944-4837-AC92-4D85639255FE}" type="presParOf" srcId="{3F1D8D70-6399-40C2-99DA-FFB1F2912886}" destId="{E9A664AA-EA70-4A73-9BE2-A5A37E6FC123}" srcOrd="0" destOrd="0" presId="urn:microsoft.com/office/officeart/2005/8/layout/vList2"/>
    <dgm:cxn modelId="{71BD33BA-DCC6-49B5-BD48-E1635DFB7DE3}" type="presParOf" srcId="{3F1D8D70-6399-40C2-99DA-FFB1F2912886}" destId="{DB0F98B0-6123-484F-90EF-4E0EB24C1F7D}" srcOrd="1" destOrd="0" presId="urn:microsoft.com/office/officeart/2005/8/layout/vList2"/>
    <dgm:cxn modelId="{D3A653FB-4E65-4255-93FF-82F419E3418F}" type="presParOf" srcId="{3F1D8D70-6399-40C2-99DA-FFB1F2912886}" destId="{F0B89C06-14CC-44E9-96D5-DC75C0044FB5}" srcOrd="2" destOrd="0" presId="urn:microsoft.com/office/officeart/2005/8/layout/vList2"/>
    <dgm:cxn modelId="{1A42E1A3-210E-4973-BC6C-04408C9E9972}" type="presParOf" srcId="{3F1D8D70-6399-40C2-99DA-FFB1F2912886}" destId="{11B19EEB-A679-4C2B-AE5D-1BE562799F80}" srcOrd="3" destOrd="0" presId="urn:microsoft.com/office/officeart/2005/8/layout/vList2"/>
    <dgm:cxn modelId="{6D6D8FCF-490C-4B86-85F0-CD454B512403}" type="presParOf" srcId="{3F1D8D70-6399-40C2-99DA-FFB1F2912886}" destId="{39AD3A86-EFB9-4F7C-9DBB-AA4D7C17B866}" srcOrd="4" destOrd="0" presId="urn:microsoft.com/office/officeart/2005/8/layout/vList2"/>
    <dgm:cxn modelId="{D8239E82-8BB5-4208-8FA7-8369064F4C27}" type="presParOf" srcId="{3F1D8D70-6399-40C2-99DA-FFB1F2912886}" destId="{024C079C-BB56-4C78-96B7-75802EB6FE42}" srcOrd="5" destOrd="0" presId="urn:microsoft.com/office/officeart/2005/8/layout/vList2"/>
    <dgm:cxn modelId="{D60D09EE-8940-4E95-AE5E-8E47EB31D42C}" type="presParOf" srcId="{3F1D8D70-6399-40C2-99DA-FFB1F2912886}" destId="{5A324110-85E9-494B-98BB-949B782AF6BF}" srcOrd="6" destOrd="0" presId="urn:microsoft.com/office/officeart/2005/8/layout/vList2"/>
    <dgm:cxn modelId="{C3735CCA-E698-4913-9F13-AEB8E722CFCB}" type="presParOf" srcId="{3F1D8D70-6399-40C2-99DA-FFB1F2912886}" destId="{25B079A4-392A-440B-9273-C4595866236C}" srcOrd="7" destOrd="0" presId="urn:microsoft.com/office/officeart/2005/8/layout/vList2"/>
    <dgm:cxn modelId="{67F77615-6D69-4172-B9BB-B584C0018E02}" type="presParOf" srcId="{3F1D8D70-6399-40C2-99DA-FFB1F2912886}" destId="{8EA15C57-D0EB-41CE-91A9-E81C6598EE3B}" srcOrd="8" destOrd="0" presId="urn:microsoft.com/office/officeart/2005/8/layout/vList2"/>
    <dgm:cxn modelId="{8B028196-8E3F-405F-A16F-50EC2C0DE8FD}" type="presParOf" srcId="{3F1D8D70-6399-40C2-99DA-FFB1F2912886}" destId="{017FB995-DE0B-4464-B38A-F9346656567B}" srcOrd="9" destOrd="0" presId="urn:microsoft.com/office/officeart/2005/8/layout/vList2"/>
    <dgm:cxn modelId="{0EA0DCA2-43C4-4C6C-8F48-09F489E8CD85}" type="presParOf" srcId="{3F1D8D70-6399-40C2-99DA-FFB1F2912886}" destId="{BF41AA4A-9CAD-4553-AF2E-E051E97EF0A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96774-3785-4974-BB07-6AEEE87058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E3E748F-0C61-41E3-AAB7-3311A3C40BAA}">
      <dgm:prSet/>
      <dgm:spPr/>
      <dgm:t>
        <a:bodyPr/>
        <a:lstStyle/>
        <a:p>
          <a:r>
            <a:rPr lang="ru-RU" dirty="0"/>
            <a:t>выстраивание продуктивной коммуникации, </a:t>
          </a:r>
        </a:p>
      </dgm:t>
    </dgm:pt>
    <dgm:pt modelId="{F869702A-24ED-4DE1-B2BD-8BF07B686B67}" type="parTrans" cxnId="{0A4D7B20-68C1-40C7-B21F-02126F2567AD}">
      <dgm:prSet/>
      <dgm:spPr/>
      <dgm:t>
        <a:bodyPr/>
        <a:lstStyle/>
        <a:p>
          <a:endParaRPr lang="ru-RU"/>
        </a:p>
      </dgm:t>
    </dgm:pt>
    <dgm:pt modelId="{C7FE9BDB-2B51-4907-878B-5001217B8B16}" type="sibTrans" cxnId="{0A4D7B20-68C1-40C7-B21F-02126F2567AD}">
      <dgm:prSet/>
      <dgm:spPr/>
      <dgm:t>
        <a:bodyPr/>
        <a:lstStyle/>
        <a:p>
          <a:endParaRPr lang="ru-RU"/>
        </a:p>
      </dgm:t>
    </dgm:pt>
    <dgm:pt modelId="{FCDA605E-2572-4A2D-AADE-97AC93B04914}">
      <dgm:prSet/>
      <dgm:spPr/>
      <dgm:t>
        <a:bodyPr/>
        <a:lstStyle/>
        <a:p>
          <a:r>
            <a:rPr lang="ru-RU"/>
            <a:t>организация совместной деятельности, </a:t>
          </a:r>
        </a:p>
      </dgm:t>
    </dgm:pt>
    <dgm:pt modelId="{9DCB292E-60AF-43DD-B210-678864AB2FB8}" type="parTrans" cxnId="{66F13BE1-469A-46F2-A51D-D36F53F716F7}">
      <dgm:prSet/>
      <dgm:spPr/>
      <dgm:t>
        <a:bodyPr/>
        <a:lstStyle/>
        <a:p>
          <a:endParaRPr lang="ru-RU"/>
        </a:p>
      </dgm:t>
    </dgm:pt>
    <dgm:pt modelId="{FDFD8639-5297-41B9-9B8C-2720C2205A10}" type="sibTrans" cxnId="{66F13BE1-469A-46F2-A51D-D36F53F716F7}">
      <dgm:prSet/>
      <dgm:spPr/>
      <dgm:t>
        <a:bodyPr/>
        <a:lstStyle/>
        <a:p>
          <a:endParaRPr lang="ru-RU"/>
        </a:p>
      </dgm:t>
    </dgm:pt>
    <dgm:pt modelId="{F4EB84FA-880C-45D5-965F-A8040D1703EB}">
      <dgm:prSet/>
      <dgm:spPr/>
      <dgm:t>
        <a:bodyPr/>
        <a:lstStyle/>
        <a:p>
          <a:r>
            <a:rPr lang="ru-RU"/>
            <a:t>поиск образовательных ресурсов для создания индивидуальной программы.</a:t>
          </a:r>
        </a:p>
      </dgm:t>
    </dgm:pt>
    <dgm:pt modelId="{FFA3E9F4-46DD-487F-8EC5-E2B4A705B08A}" type="parTrans" cxnId="{52060462-1DF3-4DB2-B5DA-50A78EB18D1A}">
      <dgm:prSet/>
      <dgm:spPr/>
      <dgm:t>
        <a:bodyPr/>
        <a:lstStyle/>
        <a:p>
          <a:endParaRPr lang="ru-RU"/>
        </a:p>
      </dgm:t>
    </dgm:pt>
    <dgm:pt modelId="{9E463FFF-6425-4032-9851-5411C12AC7DD}" type="sibTrans" cxnId="{52060462-1DF3-4DB2-B5DA-50A78EB18D1A}">
      <dgm:prSet/>
      <dgm:spPr/>
      <dgm:t>
        <a:bodyPr/>
        <a:lstStyle/>
        <a:p>
          <a:endParaRPr lang="ru-RU"/>
        </a:p>
      </dgm:t>
    </dgm:pt>
    <dgm:pt modelId="{E234D35C-3ADE-4BC7-B518-9740C0013AC2}" type="pres">
      <dgm:prSet presAssocID="{A7C96774-3785-4974-BB07-6AEEE8705838}" presName="linear" presStyleCnt="0">
        <dgm:presLayoutVars>
          <dgm:animLvl val="lvl"/>
          <dgm:resizeHandles val="exact"/>
        </dgm:presLayoutVars>
      </dgm:prSet>
      <dgm:spPr/>
    </dgm:pt>
    <dgm:pt modelId="{72F67034-9C67-47A5-B89B-B2E631A616E7}" type="pres">
      <dgm:prSet presAssocID="{CE3E748F-0C61-41E3-AAB7-3311A3C40BAA}" presName="parentText" presStyleLbl="node1" presStyleIdx="0" presStyleCnt="3" custLinFactNeighborX="-739" custLinFactNeighborY="84542">
        <dgm:presLayoutVars>
          <dgm:chMax val="0"/>
          <dgm:bulletEnabled val="1"/>
        </dgm:presLayoutVars>
      </dgm:prSet>
      <dgm:spPr/>
    </dgm:pt>
    <dgm:pt modelId="{674335EB-87D9-4B19-ADED-87EFEB6011EB}" type="pres">
      <dgm:prSet presAssocID="{C7FE9BDB-2B51-4907-878B-5001217B8B16}" presName="spacer" presStyleCnt="0"/>
      <dgm:spPr/>
    </dgm:pt>
    <dgm:pt modelId="{ADF2F423-BFB6-413D-9AC4-CFFF2C2852B0}" type="pres">
      <dgm:prSet presAssocID="{FCDA605E-2572-4A2D-AADE-97AC93B049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07F872-381C-4F7E-BAC1-76BF8B5F6971}" type="pres">
      <dgm:prSet presAssocID="{FDFD8639-5297-41B9-9B8C-2720C2205A10}" presName="spacer" presStyleCnt="0"/>
      <dgm:spPr/>
    </dgm:pt>
    <dgm:pt modelId="{775A7E20-00F3-4F1C-B2C2-869CA31D1B5C}" type="pres">
      <dgm:prSet presAssocID="{F4EB84FA-880C-45D5-965F-A8040D1703E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7156516-416F-4B8A-AE6F-A08C8580083F}" type="presOf" srcId="{F4EB84FA-880C-45D5-965F-A8040D1703EB}" destId="{775A7E20-00F3-4F1C-B2C2-869CA31D1B5C}" srcOrd="0" destOrd="0" presId="urn:microsoft.com/office/officeart/2005/8/layout/vList2"/>
    <dgm:cxn modelId="{0A4D7B20-68C1-40C7-B21F-02126F2567AD}" srcId="{A7C96774-3785-4974-BB07-6AEEE8705838}" destId="{CE3E748F-0C61-41E3-AAB7-3311A3C40BAA}" srcOrd="0" destOrd="0" parTransId="{F869702A-24ED-4DE1-B2BD-8BF07B686B67}" sibTransId="{C7FE9BDB-2B51-4907-878B-5001217B8B16}"/>
    <dgm:cxn modelId="{52060462-1DF3-4DB2-B5DA-50A78EB18D1A}" srcId="{A7C96774-3785-4974-BB07-6AEEE8705838}" destId="{F4EB84FA-880C-45D5-965F-A8040D1703EB}" srcOrd="2" destOrd="0" parTransId="{FFA3E9F4-46DD-487F-8EC5-E2B4A705B08A}" sibTransId="{9E463FFF-6425-4032-9851-5411C12AC7DD}"/>
    <dgm:cxn modelId="{0C4CCA8D-CE57-4889-9C33-AFDE82D812B6}" type="presOf" srcId="{FCDA605E-2572-4A2D-AADE-97AC93B04914}" destId="{ADF2F423-BFB6-413D-9AC4-CFFF2C2852B0}" srcOrd="0" destOrd="0" presId="urn:microsoft.com/office/officeart/2005/8/layout/vList2"/>
    <dgm:cxn modelId="{1D0B35CB-EDDB-4942-9FDD-E1EE0481D133}" type="presOf" srcId="{CE3E748F-0C61-41E3-AAB7-3311A3C40BAA}" destId="{72F67034-9C67-47A5-B89B-B2E631A616E7}" srcOrd="0" destOrd="0" presId="urn:microsoft.com/office/officeart/2005/8/layout/vList2"/>
    <dgm:cxn modelId="{C5AA82D2-3A16-4349-8BB6-85409556555C}" type="presOf" srcId="{A7C96774-3785-4974-BB07-6AEEE8705838}" destId="{E234D35C-3ADE-4BC7-B518-9740C0013AC2}" srcOrd="0" destOrd="0" presId="urn:microsoft.com/office/officeart/2005/8/layout/vList2"/>
    <dgm:cxn modelId="{66F13BE1-469A-46F2-A51D-D36F53F716F7}" srcId="{A7C96774-3785-4974-BB07-6AEEE8705838}" destId="{FCDA605E-2572-4A2D-AADE-97AC93B04914}" srcOrd="1" destOrd="0" parTransId="{9DCB292E-60AF-43DD-B210-678864AB2FB8}" sibTransId="{FDFD8639-5297-41B9-9B8C-2720C2205A10}"/>
    <dgm:cxn modelId="{A20A74AD-C45B-4E56-9571-1DB6B89B1995}" type="presParOf" srcId="{E234D35C-3ADE-4BC7-B518-9740C0013AC2}" destId="{72F67034-9C67-47A5-B89B-B2E631A616E7}" srcOrd="0" destOrd="0" presId="urn:microsoft.com/office/officeart/2005/8/layout/vList2"/>
    <dgm:cxn modelId="{D1D26ECD-3B37-475A-8145-01AD041298A0}" type="presParOf" srcId="{E234D35C-3ADE-4BC7-B518-9740C0013AC2}" destId="{674335EB-87D9-4B19-ADED-87EFEB6011EB}" srcOrd="1" destOrd="0" presId="urn:microsoft.com/office/officeart/2005/8/layout/vList2"/>
    <dgm:cxn modelId="{44561209-7353-49EC-B7BF-C22EC1618D9E}" type="presParOf" srcId="{E234D35C-3ADE-4BC7-B518-9740C0013AC2}" destId="{ADF2F423-BFB6-413D-9AC4-CFFF2C2852B0}" srcOrd="2" destOrd="0" presId="urn:microsoft.com/office/officeart/2005/8/layout/vList2"/>
    <dgm:cxn modelId="{85D06137-45A1-45F3-8277-790373B4F4B3}" type="presParOf" srcId="{E234D35C-3ADE-4BC7-B518-9740C0013AC2}" destId="{EB07F872-381C-4F7E-BAC1-76BF8B5F6971}" srcOrd="3" destOrd="0" presId="urn:microsoft.com/office/officeart/2005/8/layout/vList2"/>
    <dgm:cxn modelId="{F4B5BF13-DA6E-4FB4-A105-F2A831EBD1DA}" type="presParOf" srcId="{E234D35C-3ADE-4BC7-B518-9740C0013AC2}" destId="{775A7E20-00F3-4F1C-B2C2-869CA31D1B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71476-D0A1-41C0-B875-CC35F46642AE}">
      <dsp:nvSpPr>
        <dsp:cNvPr id="0" name=""/>
        <dsp:cNvSpPr/>
      </dsp:nvSpPr>
      <dsp:spPr>
        <a:xfrm>
          <a:off x="536504" y="22741"/>
          <a:ext cx="3627187" cy="2176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u="sng" kern="1200" dirty="0">
              <a:solidFill>
                <a:srgbClr val="002060"/>
              </a:solidFill>
            </a:rPr>
            <a:t>НАСТАВНИК</a:t>
          </a:r>
          <a:br>
            <a:rPr lang="ru-RU" sz="2700" b="1" u="sng" kern="1200" dirty="0">
              <a:solidFill>
                <a:srgbClr val="002060"/>
              </a:solidFill>
            </a:rPr>
          </a:br>
          <a:r>
            <a:rPr lang="ru-RU" sz="2300" b="1" kern="1200" dirty="0">
              <a:solidFill>
                <a:srgbClr val="002060"/>
              </a:solidFill>
            </a:rPr>
            <a:t>(Представитель профессионального сообщества)</a:t>
          </a:r>
        </a:p>
      </dsp:txBody>
      <dsp:txXfrm>
        <a:off x="536504" y="22741"/>
        <a:ext cx="3627187" cy="2176312"/>
      </dsp:txXfrm>
    </dsp:sp>
    <dsp:sp modelId="{406045E6-D367-437F-B74F-C05222AD6770}">
      <dsp:nvSpPr>
        <dsp:cNvPr id="0" name=""/>
        <dsp:cNvSpPr/>
      </dsp:nvSpPr>
      <dsp:spPr>
        <a:xfrm>
          <a:off x="5579963" y="2871"/>
          <a:ext cx="3627187" cy="2176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u="sng" kern="1200" dirty="0">
              <a:solidFill>
                <a:srgbClr val="002060"/>
              </a:solidFill>
            </a:rPr>
            <a:t>ТЬЮТОР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2060"/>
              </a:solidFill>
            </a:rPr>
            <a:t>(Педагог дополнительного образования)</a:t>
          </a:r>
          <a:endParaRPr lang="ru-RU" sz="2300" kern="1200" dirty="0"/>
        </a:p>
      </dsp:txBody>
      <dsp:txXfrm>
        <a:off x="5579963" y="2871"/>
        <a:ext cx="3627187" cy="2176312"/>
      </dsp:txXfrm>
    </dsp:sp>
    <dsp:sp modelId="{978A5353-7B7E-4F42-BD68-59591BAB3EC0}">
      <dsp:nvSpPr>
        <dsp:cNvPr id="0" name=""/>
        <dsp:cNvSpPr/>
      </dsp:nvSpPr>
      <dsp:spPr>
        <a:xfrm>
          <a:off x="3068172" y="2522032"/>
          <a:ext cx="3627187" cy="2176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u="sng" kern="1200" dirty="0">
              <a:solidFill>
                <a:srgbClr val="002060"/>
              </a:solidFill>
            </a:rPr>
            <a:t>НАСТАВЛЯЕМЫЕ</a:t>
          </a:r>
          <a:r>
            <a:rPr lang="ru-RU" sz="3600" b="1" kern="1200" dirty="0">
              <a:solidFill>
                <a:srgbClr val="002060"/>
              </a:solidFill>
            </a:rPr>
            <a:t> </a:t>
          </a:r>
          <a:r>
            <a:rPr lang="ru-RU" sz="2300" b="1" kern="1200" dirty="0">
              <a:solidFill>
                <a:srgbClr val="002060"/>
              </a:solidFill>
            </a:rPr>
            <a:t>(Обучающиеся)</a:t>
          </a:r>
        </a:p>
      </dsp:txBody>
      <dsp:txXfrm>
        <a:off x="3068172" y="2522032"/>
        <a:ext cx="3627187" cy="2176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09834-5094-4360-8584-5FA5B7B58E38}">
      <dsp:nvSpPr>
        <dsp:cNvPr id="0" name=""/>
        <dsp:cNvSpPr/>
      </dsp:nvSpPr>
      <dsp:spPr>
        <a:xfrm>
          <a:off x="0" y="2150"/>
          <a:ext cx="11579087" cy="1688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solidFill>
                <a:srgbClr val="002060"/>
              </a:solidFill>
            </a:rPr>
            <a:t>Профиль наставляемого (обучающегося):</a:t>
          </a:r>
          <a:r>
            <a:rPr lang="ru-RU" sz="1900" kern="1200" dirty="0"/>
            <a:t> </a:t>
          </a:r>
          <a:r>
            <a:rPr lang="ru-RU" sz="2000" kern="1200" dirty="0"/>
            <a:t>мотивированность на участие в мероприятиях и событиях программы «Наставничество»;  ответственность. Через взаимодействие с наставником и при его поддержке решает учебно-профессиональные задачи, выполняет проектные задания.</a:t>
          </a:r>
        </a:p>
      </dsp:txBody>
      <dsp:txXfrm>
        <a:off x="82436" y="84586"/>
        <a:ext cx="11414215" cy="1523835"/>
      </dsp:txXfrm>
    </dsp:sp>
    <dsp:sp modelId="{DAA2EFE1-EF2D-435D-8242-C714A5E0B3ED}">
      <dsp:nvSpPr>
        <dsp:cNvPr id="0" name=""/>
        <dsp:cNvSpPr/>
      </dsp:nvSpPr>
      <dsp:spPr>
        <a:xfrm>
          <a:off x="0" y="1705033"/>
          <a:ext cx="11579087" cy="1688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solidFill>
                <a:srgbClr val="002060"/>
              </a:solidFill>
            </a:rPr>
            <a:t>Профиль наставника (представителя профессионального сообщества):</a:t>
          </a:r>
          <a:r>
            <a:rPr lang="ru-RU" sz="2400" kern="1200" dirty="0"/>
            <a:t> </a:t>
          </a:r>
          <a:r>
            <a:rPr lang="ru-RU" sz="2000" kern="1200" dirty="0"/>
            <a:t>авторитет в  профессиональном сообществе; высокая культура самоорганизации и планирования, коммуникативные способности; заинтересованность и желание принимать участие в программе «Наставничество»; готовность делиться с наставляемыми опытом профессиональной деятельности. Обеспечивает прикладное, практико-ориентированное, интерактивное погружение в профессию.</a:t>
          </a:r>
        </a:p>
      </dsp:txBody>
      <dsp:txXfrm>
        <a:off x="82436" y="1787469"/>
        <a:ext cx="11414215" cy="1523835"/>
      </dsp:txXfrm>
    </dsp:sp>
    <dsp:sp modelId="{B5881060-1B37-4329-B573-3004ECCB146B}">
      <dsp:nvSpPr>
        <dsp:cNvPr id="0" name=""/>
        <dsp:cNvSpPr/>
      </dsp:nvSpPr>
      <dsp:spPr>
        <a:xfrm>
          <a:off x="0" y="3407915"/>
          <a:ext cx="11579087" cy="1688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solidFill>
                <a:srgbClr val="002060"/>
              </a:solidFill>
            </a:rPr>
            <a:t>Профиль педагога-тьютора</a:t>
          </a:r>
          <a:r>
            <a:rPr lang="ru-RU" sz="2000" u="sng" kern="1200" dirty="0">
              <a:solidFill>
                <a:srgbClr val="002060"/>
              </a:solidFill>
            </a:rPr>
            <a:t>:</a:t>
          </a:r>
          <a:r>
            <a:rPr lang="ru-RU" sz="2000" kern="1200" dirty="0"/>
            <a:t> педагог дополнительного образования.  Организует пространство взаимодействия наставника и наставляемых, сопровождает их в выстраивании продуктивной коммуникации, в организации обменом опыта, в поиске образовательных ресурсов для создания индивидуальной образовательной программы.</a:t>
          </a:r>
        </a:p>
      </dsp:txBody>
      <dsp:txXfrm>
        <a:off x="82436" y="3490351"/>
        <a:ext cx="11414215" cy="1523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664AA-EA70-4A73-9BE2-A5A37E6FC123}">
      <dsp:nvSpPr>
        <dsp:cNvPr id="0" name=""/>
        <dsp:cNvSpPr/>
      </dsp:nvSpPr>
      <dsp:spPr>
        <a:xfrm>
          <a:off x="0" y="38484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Профориентационная встреча,</a:t>
          </a:r>
        </a:p>
      </dsp:txBody>
      <dsp:txXfrm>
        <a:off x="31613" y="70097"/>
        <a:ext cx="10452374" cy="584369"/>
      </dsp:txXfrm>
    </dsp:sp>
    <dsp:sp modelId="{F0B89C06-14CC-44E9-96D5-DC75C0044FB5}">
      <dsp:nvSpPr>
        <dsp:cNvPr id="0" name=""/>
        <dsp:cNvSpPr/>
      </dsp:nvSpPr>
      <dsp:spPr>
        <a:xfrm>
          <a:off x="0" y="763839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Профориентационная интерактивная экскурсия,</a:t>
          </a:r>
        </a:p>
      </dsp:txBody>
      <dsp:txXfrm>
        <a:off x="31613" y="795452"/>
        <a:ext cx="10452374" cy="584369"/>
      </dsp:txXfrm>
    </dsp:sp>
    <dsp:sp modelId="{39AD3A86-EFB9-4F7C-9DBB-AA4D7C17B866}">
      <dsp:nvSpPr>
        <dsp:cNvPr id="0" name=""/>
        <dsp:cNvSpPr/>
      </dsp:nvSpPr>
      <dsp:spPr>
        <a:xfrm>
          <a:off x="0" y="1489194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Профориентационный квест «погружение в профессию»</a:t>
          </a:r>
        </a:p>
      </dsp:txBody>
      <dsp:txXfrm>
        <a:off x="31613" y="1520807"/>
        <a:ext cx="10452374" cy="584369"/>
      </dsp:txXfrm>
    </dsp:sp>
    <dsp:sp modelId="{5A324110-85E9-494B-98BB-949B782AF6BF}">
      <dsp:nvSpPr>
        <dsp:cNvPr id="0" name=""/>
        <dsp:cNvSpPr/>
      </dsp:nvSpPr>
      <dsp:spPr>
        <a:xfrm>
          <a:off x="0" y="2214549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Профессиональная проба,</a:t>
          </a:r>
        </a:p>
      </dsp:txBody>
      <dsp:txXfrm>
        <a:off x="31613" y="2246162"/>
        <a:ext cx="10452374" cy="584369"/>
      </dsp:txXfrm>
    </dsp:sp>
    <dsp:sp modelId="{8EA15C57-D0EB-41CE-91A9-E81C6598EE3B}">
      <dsp:nvSpPr>
        <dsp:cNvPr id="0" name=""/>
        <dsp:cNvSpPr/>
      </dsp:nvSpPr>
      <dsp:spPr>
        <a:xfrm>
          <a:off x="0" y="2939904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Профориентационная деловая игра </a:t>
          </a:r>
        </a:p>
      </dsp:txBody>
      <dsp:txXfrm>
        <a:off x="31613" y="2971517"/>
        <a:ext cx="10452374" cy="584369"/>
      </dsp:txXfrm>
    </dsp:sp>
    <dsp:sp modelId="{BF41AA4A-9CAD-4553-AF2E-E051E97EF0A4}">
      <dsp:nvSpPr>
        <dsp:cNvPr id="0" name=""/>
        <dsp:cNvSpPr/>
      </dsp:nvSpPr>
      <dsp:spPr>
        <a:xfrm>
          <a:off x="0" y="3665259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Воркшоп / мастер-класс</a:t>
          </a:r>
        </a:p>
      </dsp:txBody>
      <dsp:txXfrm>
        <a:off x="31613" y="3696872"/>
        <a:ext cx="10452374" cy="584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67034-9C67-47A5-B89B-B2E631A616E7}">
      <dsp:nvSpPr>
        <dsp:cNvPr id="0" name=""/>
        <dsp:cNvSpPr/>
      </dsp:nvSpPr>
      <dsp:spPr>
        <a:xfrm>
          <a:off x="0" y="86489"/>
          <a:ext cx="6721336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выстраивание продуктивной коммуникации, </a:t>
          </a:r>
        </a:p>
      </dsp:txBody>
      <dsp:txXfrm>
        <a:off x="54373" y="140862"/>
        <a:ext cx="6612590" cy="1005094"/>
      </dsp:txXfrm>
    </dsp:sp>
    <dsp:sp modelId="{ADF2F423-BFB6-413D-9AC4-CFFF2C2852B0}">
      <dsp:nvSpPr>
        <dsp:cNvPr id="0" name=""/>
        <dsp:cNvSpPr/>
      </dsp:nvSpPr>
      <dsp:spPr>
        <a:xfrm>
          <a:off x="0" y="1212795"/>
          <a:ext cx="6721336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организация совместной деятельности, </a:t>
          </a:r>
        </a:p>
      </dsp:txBody>
      <dsp:txXfrm>
        <a:off x="54373" y="1267168"/>
        <a:ext cx="6612590" cy="1005094"/>
      </dsp:txXfrm>
    </dsp:sp>
    <dsp:sp modelId="{775A7E20-00F3-4F1C-B2C2-869CA31D1B5C}">
      <dsp:nvSpPr>
        <dsp:cNvPr id="0" name=""/>
        <dsp:cNvSpPr/>
      </dsp:nvSpPr>
      <dsp:spPr>
        <a:xfrm>
          <a:off x="0" y="2407275"/>
          <a:ext cx="6721336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поиск образовательных ресурсов для создания индивидуальной программы.</a:t>
          </a:r>
        </a:p>
      </dsp:txBody>
      <dsp:txXfrm>
        <a:off x="54373" y="2461648"/>
        <a:ext cx="6612590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7:05:08.6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7:05:26.2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7:05:26.56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7:05:12.1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7:05:13.0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7:05:13.3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7:05:16.6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7:05:18.8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7:05:19.2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7:05:22.19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7:05:22.5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A304-7B98-46B6-A03B-9396D93A37E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C119-1B9A-40E4-8E43-8FCFC82A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4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A304-7B98-46B6-A03B-9396D93A37E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C119-1B9A-40E4-8E43-8FCFC82A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6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A304-7B98-46B6-A03B-9396D93A37E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C119-1B9A-40E4-8E43-8FCFC82A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A304-7B98-46B6-A03B-9396D93A37E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C119-1B9A-40E4-8E43-8FCFC82A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3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A304-7B98-46B6-A03B-9396D93A37E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C119-1B9A-40E4-8E43-8FCFC82A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A304-7B98-46B6-A03B-9396D93A37E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C119-1B9A-40E4-8E43-8FCFC82A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A304-7B98-46B6-A03B-9396D93A37E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C119-1B9A-40E4-8E43-8FCFC82A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2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A304-7B98-46B6-A03B-9396D93A37E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C119-1B9A-40E4-8E43-8FCFC82A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5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A304-7B98-46B6-A03B-9396D93A37E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C119-1B9A-40E4-8E43-8FCFC82A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8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A304-7B98-46B6-A03B-9396D93A37E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C119-1B9A-40E4-8E43-8FCFC82A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7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A304-7B98-46B6-A03B-9396D93A37E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C119-1B9A-40E4-8E43-8FCFC82A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4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BA304-7B98-46B6-A03B-9396D93A37E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7C119-1B9A-40E4-8E43-8FCFC82A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6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11.xml"/><Relationship Id="rId1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17" Type="http://schemas.openxmlformats.org/officeDocument/2006/relationships/image" Target="../media/image13.png"/><Relationship Id="rId2" Type="http://schemas.openxmlformats.org/officeDocument/2006/relationships/customXml" Target="../ink/ink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5" Type="http://schemas.openxmlformats.org/officeDocument/2006/relationships/customXml" Target="../ink/ink3.xml"/><Relationship Id="rId15" Type="http://schemas.openxmlformats.org/officeDocument/2006/relationships/image" Target="../media/image10.png"/><Relationship Id="rId10" Type="http://schemas.openxmlformats.org/officeDocument/2006/relationships/customXml" Target="../ink/ink8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3AFA7-BCD5-4610-9740-60B1B8838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062467"/>
          </a:xfrm>
          <a:solidFill>
            <a:srgbClr val="0070C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br>
              <a:rPr lang="ru-RU" sz="2800" b="1" u="sng" dirty="0">
                <a:solidFill>
                  <a:schemeClr val="bg1"/>
                </a:solidFill>
              </a:rPr>
            </a:br>
            <a:r>
              <a:rPr lang="ru-RU" sz="2800" b="1" u="sng" dirty="0">
                <a:solidFill>
                  <a:schemeClr val="bg1"/>
                </a:solidFill>
              </a:rPr>
              <a:t>Краевая инновационная площадка</a:t>
            </a:r>
            <a:br>
              <a:rPr lang="ru-RU" sz="2400" b="1" i="1" u="sng" dirty="0">
                <a:solidFill>
                  <a:schemeClr val="bg1"/>
                </a:solidFill>
              </a:rPr>
            </a:br>
            <a:br>
              <a:rPr lang="ru-RU" sz="2400" b="1" i="1" u="sng" dirty="0">
                <a:solidFill>
                  <a:schemeClr val="bg1"/>
                </a:solidFill>
              </a:rPr>
            </a:br>
            <a:r>
              <a:rPr lang="ru-RU" sz="2800" b="1" u="sng" dirty="0">
                <a:solidFill>
                  <a:schemeClr val="bg1"/>
                </a:solidFill>
              </a:rPr>
              <a:t>Тема инновационного проекта: </a:t>
            </a:r>
            <a:r>
              <a:rPr lang="ru-RU" sz="3200" b="1" dirty="0">
                <a:solidFill>
                  <a:schemeClr val="bg1"/>
                </a:solidFill>
              </a:rPr>
              <a:t>Модель тьюторского сопровождения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формирования и реализации наставнических практик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в организации дополнительного образования.</a:t>
            </a:r>
            <a:br>
              <a:rPr lang="ru-RU" sz="3200" b="1" dirty="0">
                <a:solidFill>
                  <a:schemeClr val="bg1"/>
                </a:solidFill>
              </a:rPr>
            </a:br>
            <a:br>
              <a:rPr lang="ru-RU" sz="3200" b="1" dirty="0">
                <a:solidFill>
                  <a:schemeClr val="bg1"/>
                </a:solidFill>
              </a:rPr>
            </a:b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6AF0E-2D34-4917-B73A-7040D485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818" y="4304738"/>
            <a:ext cx="1802824" cy="2397233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6D3F472-1738-0851-9EF3-E5EB6310E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99" y="4641104"/>
            <a:ext cx="8646851" cy="10406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МБУДО  «Центр внешкольной работы»,  г.-к. Сочи</a:t>
            </a:r>
            <a:endParaRPr lang="ru-RU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8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481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Дополнительное образование - конструктивная площадка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 для внедрения системы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243" y="2074104"/>
            <a:ext cx="7590183" cy="4351338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Дополнительное образование</a:t>
            </a:r>
          </a:p>
          <a:p>
            <a:pPr algn="just"/>
            <a:r>
              <a:rPr lang="ru-RU" dirty="0"/>
              <a:t>не регламентируется стандартами;  </a:t>
            </a:r>
          </a:p>
          <a:p>
            <a:pPr algn="just"/>
            <a:r>
              <a:rPr lang="ru-RU" dirty="0"/>
              <a:t>опирается  преимущественно  на  социальный  заказ детей, родителей,  других  социальных  институтов; 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обеспечивает</a:t>
            </a:r>
            <a:r>
              <a:rPr lang="ru-RU" dirty="0"/>
              <a:t> адаптацию детей к жизни в обществе, </a:t>
            </a:r>
            <a:r>
              <a:rPr lang="ru-RU" b="1" dirty="0">
                <a:solidFill>
                  <a:srgbClr val="0070C0"/>
                </a:solidFill>
              </a:rPr>
              <a:t>профессиональную ориентацию</a:t>
            </a:r>
            <a:r>
              <a:rPr lang="ru-RU" dirty="0"/>
              <a:t>, а также выявление и поддержку детей, проявивших выдающиеся способности;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создает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мотивирующее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пространство для</a:t>
            </a:r>
            <a:r>
              <a:rPr lang="ru-RU" dirty="0"/>
              <a:t> персонального жизнетворчества и </a:t>
            </a:r>
            <a:r>
              <a:rPr lang="ru-RU" b="1" dirty="0">
                <a:solidFill>
                  <a:srgbClr val="0070C0"/>
                </a:solidFill>
              </a:rPr>
              <a:t>профессионального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самоопределения ребенка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320C14-5CDE-3F62-C835-E2EF1F14E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097" y="2849356"/>
            <a:ext cx="3968889" cy="21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3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Профориентационный компонент в содержании ДООП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879" y="1550504"/>
            <a:ext cx="8242852" cy="516834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подростков профессиональной направленности на определенную профессию или группу профессий по профилю творческого объединения.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установки на необходимость правильного выбора профессии;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у обучающихся к профессиям по профилю творческого объединения;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обучающихся с профессиями по профилю творческого объединения, спецификой профессиональной деятельности;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обучающихся в контекст профессиональной деятельности через интерактивные формы профориентационной работы (профессиональные пробы, квесты, интерактивные экскурсии и др. по профилю творческого объединения);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составлении индивидуального образовательного маршрута по овладению выбранной профессией.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5EA59-5BBF-AF1F-3B20-2F71B4604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08" y="2017642"/>
            <a:ext cx="3104323" cy="31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BD6EBD-F0D5-D544-AD9E-BDA17B043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5" y="1480929"/>
            <a:ext cx="11787808" cy="52081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Разноуровневая дополнительная общеобразовательная общеразвивающая программа «Основы журналистского мастерства» </a:t>
            </a:r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r>
              <a:rPr lang="ru-RU" dirty="0"/>
              <a:t>Обучающиеся (14-17 лет) </a:t>
            </a:r>
          </a:p>
          <a:p>
            <a:r>
              <a:rPr lang="ru-RU" dirty="0"/>
              <a:t>получают представления о профессии журналист (история профессии, профессиональные умения и качества, права и обязанности, условия труда); </a:t>
            </a:r>
          </a:p>
          <a:p>
            <a:pPr algn="just"/>
            <a:r>
              <a:rPr lang="ru-RU" dirty="0"/>
              <a:t>знакомятся с историей появления различных средств массовой информации и спецификой работы печатных СМИ; </a:t>
            </a:r>
          </a:p>
          <a:p>
            <a:r>
              <a:rPr lang="ru-RU" dirty="0"/>
              <a:t>обучаются основам работы в основных жанрах журналистики;</a:t>
            </a:r>
          </a:p>
          <a:p>
            <a:pPr algn="just"/>
            <a:r>
              <a:rPr lang="ru-RU" dirty="0"/>
              <a:t>выполняют кейсы практических заданий отражающих содержание журналистской деятельности (подготовка репортажа, написание путевой заметки, очерка, статьи на заданную тему, проведение интервью).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C7E8A95-8BC6-F73A-3CAA-36A5F280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Профориентационный компонент в содержании ДООП</a:t>
            </a:r>
          </a:p>
        </p:txBody>
      </p:sp>
    </p:spTree>
    <p:extLst>
      <p:ext uri="{BB962C8B-B14F-4D97-AF65-F5344CB8AC3E}">
        <p14:creationId xmlns:p14="http://schemas.microsoft.com/office/powerpoint/2010/main" val="17163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66DE8-248C-9660-15C1-7CB3542E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93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Наставничество – ресурс профориентационной работы в ОДО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65A736-17B7-7514-8EE7-7C6B0830B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45" t="26814" r="5384" b="11452"/>
          <a:stretch/>
        </p:blipFill>
        <p:spPr>
          <a:xfrm>
            <a:off x="457200" y="1898374"/>
            <a:ext cx="4740965" cy="420333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7FE2B476-E6C9-97F0-137C-9A8708762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98374"/>
            <a:ext cx="5350798" cy="4203333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Наставническая практика (практика наставничества) </a:t>
            </a:r>
            <a:r>
              <a:rPr lang="ru-RU" dirty="0"/>
              <a:t>– организуемая в образовательном учреждении </a:t>
            </a:r>
            <a:r>
              <a:rPr lang="ru-RU" b="1" dirty="0">
                <a:solidFill>
                  <a:srgbClr val="0070C0"/>
                </a:solidFill>
              </a:rPr>
              <a:t>деятельность в сфере наставничества по передаче профессионального опыта и знаний</a:t>
            </a:r>
            <a:r>
              <a:rPr lang="ru-RU" dirty="0"/>
              <a:t>, формированию навыков и компетенций через неформальное общение, основанное на доверии и партнерстве.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88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600"/>
          </a:xfrm>
          <a:solidFill>
            <a:srgbClr val="0070C0"/>
          </a:solidFill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9692" y="1897052"/>
            <a:ext cx="5521917" cy="4593200"/>
          </a:xfrm>
          <a:ln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dirty="0">
                <a:solidFill>
                  <a:srgbClr val="0070C0"/>
                </a:solidFill>
              </a:rPr>
              <a:t>Цель</a:t>
            </a:r>
            <a:r>
              <a:rPr lang="ru-RU" sz="9600" dirty="0"/>
              <a:t> наставнической практики в учреждениях дополнительного образования: </a:t>
            </a:r>
          </a:p>
          <a:p>
            <a:pPr algn="just">
              <a:buFontTx/>
              <a:buChar char="-"/>
            </a:pPr>
            <a:r>
              <a:rPr lang="ru-RU" sz="9600" b="1" dirty="0">
                <a:solidFill>
                  <a:srgbClr val="002060"/>
                </a:solidFill>
              </a:rPr>
              <a:t>прикладное, практико-ориентированное знакомство обучающегося с профессией наставника.</a:t>
            </a:r>
          </a:p>
          <a:p>
            <a:pPr algn="just">
              <a:buFontTx/>
              <a:buChar char="-"/>
            </a:pPr>
            <a:r>
              <a:rPr lang="ru-RU" sz="9600" dirty="0"/>
              <a:t>создание условий для  профессионального самоопределения и  профессиональной  ориентации  обучающихся; </a:t>
            </a:r>
          </a:p>
          <a:p>
            <a:pPr algn="just">
              <a:buFontTx/>
              <a:buChar char="-"/>
            </a:pPr>
            <a:r>
              <a:rPr lang="ru-RU" sz="9600" dirty="0"/>
              <a:t>максимально  полное  раскрытие  потенциала  личности  наставляемого, необходимого  для  успешной  самореализации  в  современном  обществе.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4FC6BB0-1318-0EF6-29F7-D26C5298349A}"/>
              </a:ext>
            </a:extLst>
          </p:cNvPr>
          <p:cNvSpPr txBox="1">
            <a:spLocks/>
          </p:cNvSpPr>
          <p:nvPr/>
        </p:nvSpPr>
        <p:spPr>
          <a:xfrm>
            <a:off x="480391" y="1897051"/>
            <a:ext cx="5521917" cy="45931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Организовать наставнические практики</a:t>
            </a:r>
            <a:r>
              <a:rPr lang="ru-RU" dirty="0"/>
              <a:t> в формате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«представитель профессионального сообщества – </a:t>
            </a:r>
            <a:r>
              <a:rPr lang="ru-RU" b="1" u="sng" dirty="0">
                <a:solidFill>
                  <a:srgbClr val="002060"/>
                </a:solidFill>
              </a:rPr>
              <a:t>обучающиеся ЦВР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  <a:r>
              <a:rPr lang="ru-RU" dirty="0"/>
              <a:t> (2022 г.);</a:t>
            </a:r>
          </a:p>
          <a:p>
            <a:pPr marL="0" indent="0" algn="just">
              <a:buNone/>
            </a:pPr>
            <a:endParaRPr lang="ru-RU" sz="800" dirty="0"/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«представитель профессионального сообщества – </a:t>
            </a:r>
            <a:r>
              <a:rPr lang="ru-RU" b="1" u="sng" dirty="0">
                <a:solidFill>
                  <a:srgbClr val="002060"/>
                </a:solidFill>
              </a:rPr>
              <a:t>обучающийся ЦВР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r>
              <a:rPr lang="ru-RU" dirty="0"/>
              <a:t>(2023 г.).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2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685CDDE-1575-AAD4-A839-E46E118C7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386418"/>
              </p:ext>
            </p:extLst>
          </p:nvPr>
        </p:nvGraphicFramePr>
        <p:xfrm>
          <a:off x="578126" y="1759226"/>
          <a:ext cx="10797208" cy="472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278C5C8-2084-9C18-2222-67BB99A1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1883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Организационная модель </a:t>
            </a:r>
            <a:r>
              <a:rPr lang="ru-RU" b="1" dirty="0">
                <a:solidFill>
                  <a:schemeClr val="bg1"/>
                </a:solidFill>
              </a:rPr>
              <a:t>наставнической практики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Стрелка: изогнутая вверх 10">
            <a:extLst>
              <a:ext uri="{FF2B5EF4-FFF2-40B4-BE49-F238E27FC236}">
                <a16:creationId xmlns:a16="http://schemas.microsoft.com/office/drawing/2014/main" id="{D311EC91-D883-2582-6C7E-EBDBA7B0984C}"/>
              </a:ext>
            </a:extLst>
          </p:cNvPr>
          <p:cNvSpPr/>
          <p:nvPr/>
        </p:nvSpPr>
        <p:spPr>
          <a:xfrm>
            <a:off x="4879848" y="306324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вправо 11">
            <a:extLst>
              <a:ext uri="{FF2B5EF4-FFF2-40B4-BE49-F238E27FC236}">
                <a16:creationId xmlns:a16="http://schemas.microsoft.com/office/drawing/2014/main" id="{1EE7C9B2-15DD-EEFB-3F64-1CEC56694DA1}"/>
              </a:ext>
            </a:extLst>
          </p:cNvPr>
          <p:cNvSpPr/>
          <p:nvPr/>
        </p:nvSpPr>
        <p:spPr>
          <a:xfrm>
            <a:off x="2077278" y="4283765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влево 12">
            <a:extLst>
              <a:ext uri="{FF2B5EF4-FFF2-40B4-BE49-F238E27FC236}">
                <a16:creationId xmlns:a16="http://schemas.microsoft.com/office/drawing/2014/main" id="{3AED8719-1144-B952-0350-4044C760CBDF}"/>
              </a:ext>
            </a:extLst>
          </p:cNvPr>
          <p:cNvSpPr/>
          <p:nvPr/>
        </p:nvSpPr>
        <p:spPr>
          <a:xfrm>
            <a:off x="8169965" y="4412973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4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Профили участников наставнической практики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AAF35FD-DEB6-B97B-4E03-AA6FCC0F2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261446"/>
              </p:ext>
            </p:extLst>
          </p:nvPr>
        </p:nvGraphicFramePr>
        <p:xfrm>
          <a:off x="377687" y="1451113"/>
          <a:ext cx="11579087" cy="509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26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Профориентационный компонент в содержании ДООП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113" y="1620078"/>
            <a:ext cx="11045687" cy="482047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подростков профессиональной направленности на определенную профессию или группу профессий по профилю творческого объединения.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установки на необходимость правильного выбора профессии;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у обучающихся к профессиям по профилю творческого объединения;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обучающихся с профессиями по профилю творческого объединения, спецификой профессиональной деятельности;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обучающихся в контекст профессиональной деятельности через интерактивные формы профориентационной работы (профессиональные пробы, квесты, интерактивные экскурсии и др. по профилю творческого объединения);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составлении индивидуального образовательного маршрута по овладению выбранной профессией. </a:t>
            </a:r>
          </a:p>
        </p:txBody>
      </p:sp>
    </p:spTree>
    <p:extLst>
      <p:ext uri="{BB962C8B-B14F-4D97-AF65-F5344CB8AC3E}">
        <p14:creationId xmlns:p14="http://schemas.microsoft.com/office/powerpoint/2010/main" val="230999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70E63-FFD9-3B4F-4381-10934DF9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Формы организации наставнических практик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9FC3BA8-47A0-6A6C-389D-0467D75FB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2507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3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30BF9AE-177D-3026-8BB5-F5007A4A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4038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Тьюторское сопровождение организации работы наставнических групп /пар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57041DA-40FC-1FC1-1F7E-38B1166E1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891382"/>
            <a:ext cx="11529392" cy="93745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900" dirty="0"/>
              <a:t>вид педагогического сопровождения, направленного </a:t>
            </a:r>
          </a:p>
          <a:p>
            <a:pPr marL="0" indent="0" algn="ctr">
              <a:buNone/>
            </a:pPr>
            <a:r>
              <a:rPr lang="ru-RU" sz="5900" dirty="0"/>
              <a:t>на оказание поддержки  участникам наставнических практик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3DAE084-C481-A21A-3135-25D7CDBD7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407208"/>
              </p:ext>
            </p:extLst>
          </p:nvPr>
        </p:nvGraphicFramePr>
        <p:xfrm>
          <a:off x="2574235" y="3087253"/>
          <a:ext cx="6721336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88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492F3-1723-8E3A-EA4A-593B89D5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2636"/>
          </a:xfrm>
          <a:solidFill>
            <a:srgbClr val="0070C0"/>
          </a:solidFill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2904AC-43C1-4E36-6C86-1BE824838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2" y="1987825"/>
            <a:ext cx="5161380" cy="4030111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Программа постоянно действующего теоретического методического семинара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«ОСНОВЫ ТЬЮТОРСКОГО СОПРОВОЖДЕНИЯ ФОРМИРОВАНИЯ И РЕАЛИЗАЦИИ НАСТАВНИЧЕСКИХ ПРАКТИК»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BCE1657-DCB1-7A24-6606-6D9B7B7C7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28050"/>
              </p:ext>
            </p:extLst>
          </p:nvPr>
        </p:nvGraphicFramePr>
        <p:xfrm>
          <a:off x="5867058" y="1428473"/>
          <a:ext cx="6043334" cy="5386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3334">
                  <a:extLst>
                    <a:ext uri="{9D8B030D-6E8A-4147-A177-3AD203B41FA5}">
                      <a16:colId xmlns:a16="http://schemas.microsoft.com/office/drawing/2014/main" val="1683801226"/>
                    </a:ext>
                  </a:extLst>
                </a:gridCol>
              </a:tblGrid>
              <a:tr h="14677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Тема семинара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4908" marR="54908" marT="0" marB="0"/>
                </a:tc>
                <a:extLst>
                  <a:ext uri="{0D108BD9-81ED-4DB2-BD59-A6C34878D82A}">
                    <a16:rowId xmlns:a16="http://schemas.microsoft.com/office/drawing/2014/main" val="1598091615"/>
                  </a:ext>
                </a:extLst>
              </a:tr>
              <a:tr h="91549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Наставнические практики в условиях взаимодействия ОДО с представителями профессионального сообщества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4908" marR="54908" marT="0" marB="0"/>
                </a:tc>
                <a:extLst>
                  <a:ext uri="{0D108BD9-81ED-4DB2-BD59-A6C34878D82A}">
                    <a16:rowId xmlns:a16="http://schemas.microsoft.com/office/drawing/2014/main" val="441630980"/>
                  </a:ext>
                </a:extLst>
              </a:tr>
              <a:tr h="122298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Организационно-технологическое обеспечение наставнических практик в учреждении дополнительного образования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4908" marR="54908" marT="0" marB="0"/>
                </a:tc>
                <a:extLst>
                  <a:ext uri="{0D108BD9-81ED-4DB2-BD59-A6C34878D82A}">
                    <a16:rowId xmlns:a16="http://schemas.microsoft.com/office/drawing/2014/main" val="2464127849"/>
                  </a:ext>
                </a:extLst>
              </a:tr>
              <a:tr h="91549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Методические инструменты тьюторского сопровождения наставнических практик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4908" marR="54908" marT="0" marB="0"/>
                </a:tc>
                <a:extLst>
                  <a:ext uri="{0D108BD9-81ED-4DB2-BD59-A6C34878D82A}">
                    <a16:rowId xmlns:a16="http://schemas.microsoft.com/office/drawing/2014/main" val="1679347223"/>
                  </a:ext>
                </a:extLst>
              </a:tr>
              <a:tr h="1150585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Программа наставнической практики в работе педагога дополнительного образования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4908" marR="54908" marT="0" marB="0"/>
                </a:tc>
                <a:extLst>
                  <a:ext uri="{0D108BD9-81ED-4DB2-BD59-A6C34878D82A}">
                    <a16:rowId xmlns:a16="http://schemas.microsoft.com/office/drawing/2014/main" val="169549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539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Наставнические практики 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в условиях взаимодействия ОДО 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с представителями профессионального сообщества</a:t>
            </a:r>
            <a:br>
              <a:rPr lang="ru-RU" sz="4400" b="1" dirty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68466"/>
            <a:ext cx="9144000" cy="1655762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Голавская</a:t>
            </a:r>
            <a:r>
              <a:rPr lang="ru-RU" b="1" dirty="0">
                <a:solidFill>
                  <a:srgbClr val="002060"/>
                </a:solidFill>
              </a:rPr>
              <a:t> Наталья Ивановна,</a:t>
            </a:r>
          </a:p>
          <a:p>
            <a:r>
              <a:rPr lang="ru-RU" b="1" dirty="0">
                <a:solidFill>
                  <a:srgbClr val="002060"/>
                </a:solidFill>
              </a:rPr>
              <a:t>методист  МБУ ДО «Центр внешкольной работы» г.-к. Сочи</a:t>
            </a:r>
          </a:p>
        </p:txBody>
      </p:sp>
    </p:spTree>
    <p:extLst>
      <p:ext uri="{BB962C8B-B14F-4D97-AF65-F5344CB8AC3E}">
        <p14:creationId xmlns:p14="http://schemas.microsoft.com/office/powerpoint/2010/main" val="388477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Наставнические практики 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в условиях взаимодействия ОДО 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с представителями профессионального сообщества</a:t>
            </a:r>
            <a:br>
              <a:rPr lang="ru-RU" sz="4400" b="1" dirty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68466"/>
            <a:ext cx="9144000" cy="1655762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Голавская</a:t>
            </a:r>
            <a:r>
              <a:rPr lang="ru-RU" b="1" dirty="0">
                <a:solidFill>
                  <a:srgbClr val="002060"/>
                </a:solidFill>
              </a:rPr>
              <a:t> Наталья Ивановна,</a:t>
            </a:r>
          </a:p>
          <a:p>
            <a:r>
              <a:rPr lang="ru-RU" b="1" dirty="0">
                <a:solidFill>
                  <a:srgbClr val="002060"/>
                </a:solidFill>
              </a:rPr>
              <a:t>методист  МБУ ДО «Центр внешкольной работы» г.-к. Сочи</a:t>
            </a:r>
          </a:p>
        </p:txBody>
      </p:sp>
    </p:spTree>
    <p:extLst>
      <p:ext uri="{BB962C8B-B14F-4D97-AF65-F5344CB8AC3E}">
        <p14:creationId xmlns:p14="http://schemas.microsoft.com/office/powerpoint/2010/main" val="104124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97"/>
            <a:ext cx="12192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    </a:t>
            </a:r>
            <a:r>
              <a:rPr lang="ru-RU" sz="3600" b="1" dirty="0">
                <a:solidFill>
                  <a:schemeClr val="bg1"/>
                </a:solidFill>
              </a:rPr>
              <a:t>Наставничество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50416" y="1716763"/>
          <a:ext cx="1107836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44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Эффективно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Быстро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Выгодно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79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Подтверждена 90% эффективность наставничества как метода.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Сотрудник обучается быстро без отрыва от рабочего</a:t>
                      </a:r>
                      <a:r>
                        <a:rPr lang="ru-RU" sz="2000" baseline="0" dirty="0"/>
                        <a:t> времени при поддержке руководителя и коллег.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Практический и экономически выгодный метод для повышения результативности организации.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81" y="3978437"/>
            <a:ext cx="1728192" cy="25058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80" y="4293309"/>
            <a:ext cx="1728192" cy="2433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79" y="3978437"/>
            <a:ext cx="1728191" cy="253468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3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378" y="12820"/>
            <a:ext cx="12308378" cy="1633100"/>
          </a:xfrm>
          <a:solidFill>
            <a:srgbClr val="0070C0"/>
          </a:solidFill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          </a:t>
            </a:r>
            <a:r>
              <a:rPr lang="ru-RU" sz="3600" b="1" dirty="0">
                <a:solidFill>
                  <a:schemeClr val="bg1"/>
                </a:solidFill>
              </a:rPr>
              <a:t>Наставничество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118" y="2060727"/>
            <a:ext cx="4561130" cy="1633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Технология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0070C0"/>
                </a:solidFill>
              </a:rPr>
              <a:t>интенсивного развития личности.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739" y="4298564"/>
            <a:ext cx="2951922" cy="233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99A9B1-A9EA-FFD1-6A67-62B86C627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840732"/>
            <a:ext cx="3667538" cy="23362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FD3F8-BE49-2688-A78C-837E6F5F6FEF}"/>
              </a:ext>
            </a:extLst>
          </p:cNvPr>
          <p:cNvSpPr txBox="1"/>
          <p:nvPr/>
        </p:nvSpPr>
        <p:spPr>
          <a:xfrm>
            <a:off x="2077278" y="4572705"/>
            <a:ext cx="62616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70C0"/>
                </a:solidFill>
              </a:rPr>
              <a:t>Процесс передачи знаний, опыта, элементов корпоративной культуры от наставника наставляемому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41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Наставничество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763" y="1670642"/>
            <a:ext cx="5314627" cy="4351338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Федеральные проекты Национального проекта  «Образование»: 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«Современная школа»,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«Успех  каждого  ребенка»,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«Молодые  профессионалы».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66847" y="1670642"/>
            <a:ext cx="5486401" cy="430887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2020 году не менее </a:t>
            </a:r>
            <a:r>
              <a:rPr lang="ru-RU" sz="2800" b="1" dirty="0">
                <a:solidFill>
                  <a:srgbClr val="002060"/>
                </a:solidFill>
              </a:rPr>
              <a:t>10%</a:t>
            </a:r>
            <a:r>
              <a:rPr lang="ru-RU" sz="2400" dirty="0"/>
              <a:t>, к концу 2024 года не менее </a:t>
            </a:r>
            <a:r>
              <a:rPr lang="ru-RU" sz="2800" b="1" dirty="0">
                <a:solidFill>
                  <a:srgbClr val="002060"/>
                </a:solidFill>
              </a:rPr>
              <a:t>70%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обучающихся</a:t>
            </a:r>
            <a:r>
              <a:rPr lang="ru-RU" sz="2800" dirty="0">
                <a:solidFill>
                  <a:srgbClr val="002060"/>
                </a:solidFill>
              </a:rPr>
              <a:t>  </a:t>
            </a:r>
            <a:r>
              <a:rPr lang="ru-RU" sz="2400" dirty="0"/>
              <a:t>общеобразовательных  организаций и образовательных организаций, осуществляющих образовательную деятельность по  дополнительным  общеобразовательным  программам, </a:t>
            </a:r>
            <a:r>
              <a:rPr lang="ru-RU" sz="2800" b="1" dirty="0">
                <a:solidFill>
                  <a:srgbClr val="002060"/>
                </a:solidFill>
              </a:rPr>
              <a:t>должны быть вовлечены в различные формы наставничества</a:t>
            </a: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3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1883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Наставничество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817" y="1844584"/>
            <a:ext cx="8435009" cy="1016967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технология передачи личностного опыта</a:t>
            </a:r>
            <a:r>
              <a:rPr lang="ru-RU" dirty="0"/>
              <a:t>, навыков,  компетенций,  </a:t>
            </a:r>
            <a:r>
              <a:rPr lang="ru-RU" dirty="0" err="1"/>
              <a:t>метакомпетенций</a:t>
            </a:r>
            <a:r>
              <a:rPr lang="ru-RU" dirty="0"/>
              <a:t>  и  ценностей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B9A8A-AF0B-1057-B249-2FB1AF007C4C}"/>
              </a:ext>
            </a:extLst>
          </p:cNvPr>
          <p:cNvSpPr txBox="1"/>
          <p:nvPr/>
        </p:nvSpPr>
        <p:spPr>
          <a:xfrm>
            <a:off x="1918254" y="3434643"/>
            <a:ext cx="8696740" cy="8002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через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70C0"/>
                </a:solidFill>
              </a:rPr>
              <a:t>неформальное</a:t>
            </a:r>
            <a:r>
              <a:rPr lang="ru-RU" sz="2800" dirty="0"/>
              <a:t> </a:t>
            </a:r>
            <a:r>
              <a:rPr lang="ru-RU" sz="2800" dirty="0" err="1"/>
              <a:t>взаимообогащающее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70C0"/>
                </a:solidFill>
              </a:rPr>
              <a:t>общение</a:t>
            </a:r>
            <a:r>
              <a:rPr lang="ru-RU" sz="2800" dirty="0"/>
              <a:t>,</a:t>
            </a:r>
          </a:p>
          <a:p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98002-A0A0-2DC9-E243-8D1CC204F618}"/>
              </a:ext>
            </a:extLst>
          </p:cNvPr>
          <p:cNvSpPr txBox="1"/>
          <p:nvPr/>
        </p:nvSpPr>
        <p:spPr>
          <a:xfrm>
            <a:off x="5483915" y="4814717"/>
            <a:ext cx="6164746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</a:rPr>
              <a:t>основанное на доверии и партнерстве.</a:t>
            </a:r>
          </a:p>
        </p:txBody>
      </p:sp>
    </p:spTree>
    <p:extLst>
      <p:ext uri="{BB962C8B-B14F-4D97-AF65-F5344CB8AC3E}">
        <p14:creationId xmlns:p14="http://schemas.microsoft.com/office/powerpoint/2010/main" val="258605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1EEDC-BE30-4E96-3205-CF66D775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2CF4BF-36F8-D150-35A2-658CAA053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58" t="18551" r="33722" b="11739"/>
          <a:stretch/>
        </p:blipFill>
        <p:spPr>
          <a:xfrm>
            <a:off x="2216426" y="1429272"/>
            <a:ext cx="3355685" cy="534465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B5A4C3E-AE1B-3A06-2452-EDBFBA14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84" y="2492235"/>
            <a:ext cx="3478297" cy="347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4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76365-BFB4-3174-CD89-ABD3BA15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Пять форм наставничества</a:t>
            </a:r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22A12B94-4A47-82D9-C62A-A5B0BC83BF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68125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6641453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7128913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5074925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60466173"/>
                    </a:ext>
                  </a:extLst>
                </a:gridCol>
                <a:gridCol w="2268772">
                  <a:extLst>
                    <a:ext uri="{9D8B030D-6E8A-4147-A177-3AD203B41FA5}">
                      <a16:colId xmlns:a16="http://schemas.microsoft.com/office/drawing/2014/main" val="893492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Ученик-ученик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Учитель-учитель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Учитель - ученик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Студент-ученик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Работодатель-ученик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15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986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710C864E-EA18-F8D2-7263-D1B7A2EEA154}"/>
                  </a:ext>
                </a:extLst>
              </p14:cNvPr>
              <p14:cNvContentPartPr/>
              <p14:nvPr/>
            </p14:nvContentPartPr>
            <p14:xfrm>
              <a:off x="3726892" y="775033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710C864E-EA18-F8D2-7263-D1B7A2EEA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7892" y="7660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301A3E8B-7EE8-F607-17A3-7AFF845DAC58}"/>
                  </a:ext>
                </a:extLst>
              </p14:cNvPr>
              <p14:cNvContentPartPr/>
              <p14:nvPr/>
            </p14:nvContentPartPr>
            <p14:xfrm>
              <a:off x="4074652" y="983473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301A3E8B-7EE8-F607-17A3-7AFF845DAC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6012" y="97447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7548E6D-0AB2-3F5E-7F94-7A890ED8D410}"/>
              </a:ext>
            </a:extLst>
          </p:cNvPr>
          <p:cNvGrpSpPr/>
          <p:nvPr/>
        </p:nvGrpSpPr>
        <p:grpSpPr>
          <a:xfrm>
            <a:off x="1480492" y="1042873"/>
            <a:ext cx="360" cy="360"/>
            <a:chOff x="1480492" y="104287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2DEE1E30-FF3A-7221-57F0-C410806933FA}"/>
                    </a:ext>
                  </a:extLst>
                </p14:cNvPr>
                <p14:cNvContentPartPr/>
                <p14:nvPr/>
              </p14:nvContentPartPr>
              <p14:xfrm>
                <a:off x="1480492" y="1042873"/>
                <a:ext cx="360" cy="360"/>
              </p14:xfrm>
            </p:contentPart>
          </mc:Choice>
          <mc:Fallback xmlns=""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2DEE1E30-FF3A-7221-57F0-C410806933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1492" y="10342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899939F4-EB06-831C-66AF-43AC9363562B}"/>
                    </a:ext>
                  </a:extLst>
                </p14:cNvPr>
                <p14:cNvContentPartPr/>
                <p14:nvPr/>
              </p14:nvContentPartPr>
              <p14:xfrm>
                <a:off x="1480492" y="1042873"/>
                <a:ext cx="360" cy="36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899939F4-EB06-831C-66AF-43AC9363562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1492" y="10342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ACA5D671-E6E1-1F9C-8E46-D1A17D7B3CB8}"/>
                  </a:ext>
                </a:extLst>
              </p14:cNvPr>
              <p14:cNvContentPartPr/>
              <p14:nvPr/>
            </p14:nvContentPartPr>
            <p14:xfrm>
              <a:off x="1043452" y="1073113"/>
              <a:ext cx="36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ACA5D671-E6E1-1F9C-8E46-D1A17D7B3C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4452" y="106411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58D97D2-0094-5F47-C0F0-C3A91C8BEE77}"/>
              </a:ext>
            </a:extLst>
          </p:cNvPr>
          <p:cNvGrpSpPr/>
          <p:nvPr/>
        </p:nvGrpSpPr>
        <p:grpSpPr>
          <a:xfrm>
            <a:off x="1072972" y="1003633"/>
            <a:ext cx="360" cy="360"/>
            <a:chOff x="1072972" y="100363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412D00BE-0DEA-684A-398D-AC1353DD10F2}"/>
                    </a:ext>
                  </a:extLst>
                </p14:cNvPr>
                <p14:cNvContentPartPr/>
                <p14:nvPr/>
              </p14:nvContentPartPr>
              <p14:xfrm>
                <a:off x="1072972" y="1003633"/>
                <a:ext cx="360" cy="3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412D00BE-0DEA-684A-398D-AC1353DD10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3972" y="9946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43329FC9-B516-DCCD-62E2-605CEE48F460}"/>
                    </a:ext>
                  </a:extLst>
                </p14:cNvPr>
                <p14:cNvContentPartPr/>
                <p14:nvPr/>
              </p14:nvContentPartPr>
              <p14:xfrm>
                <a:off x="1072972" y="1003633"/>
                <a:ext cx="360" cy="3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43329FC9-B516-DCCD-62E2-605CEE48F4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3972" y="9946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BA4051E-DC85-9D82-33F2-1362D7DC9F18}"/>
              </a:ext>
            </a:extLst>
          </p:cNvPr>
          <p:cNvGrpSpPr/>
          <p:nvPr/>
        </p:nvGrpSpPr>
        <p:grpSpPr>
          <a:xfrm>
            <a:off x="3856132" y="1182553"/>
            <a:ext cx="360" cy="360"/>
            <a:chOff x="3856132" y="118255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2EAE61D0-956D-CD5E-42B6-2CE5041806F5}"/>
                    </a:ext>
                  </a:extLst>
                </p14:cNvPr>
                <p14:cNvContentPartPr/>
                <p14:nvPr/>
              </p14:nvContentPartPr>
              <p14:xfrm>
                <a:off x="3856132" y="1182553"/>
                <a:ext cx="3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2EAE61D0-956D-CD5E-42B6-2CE5041806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47132" y="11735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483BD47C-5227-07DE-6FEE-EE63C4DE2154}"/>
                    </a:ext>
                  </a:extLst>
                </p14:cNvPr>
                <p14:cNvContentPartPr/>
                <p14:nvPr/>
              </p14:nvContentPartPr>
              <p14:xfrm>
                <a:off x="3856132" y="1182553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483BD47C-5227-07DE-6FEE-EE63C4DE215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47132" y="11735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D3C93F3-FD04-DD70-614C-9D8FC21AB7E4}"/>
              </a:ext>
            </a:extLst>
          </p:cNvPr>
          <p:cNvGrpSpPr/>
          <p:nvPr/>
        </p:nvGrpSpPr>
        <p:grpSpPr>
          <a:xfrm>
            <a:off x="1361332" y="1122793"/>
            <a:ext cx="360" cy="360"/>
            <a:chOff x="1361332" y="112279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EC99C260-F0B1-6B25-F7BB-18D7498B504D}"/>
                    </a:ext>
                  </a:extLst>
                </p14:cNvPr>
                <p14:cNvContentPartPr/>
                <p14:nvPr/>
              </p14:nvContentPartPr>
              <p14:xfrm>
                <a:off x="1361332" y="1122793"/>
                <a:ext cx="360" cy="3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EC99C260-F0B1-6B25-F7BB-18D7498B504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2332" y="11141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3DDC132C-C5A8-82B0-3E4A-90D9D715B354}"/>
                    </a:ext>
                  </a:extLst>
                </p14:cNvPr>
                <p14:cNvContentPartPr/>
                <p14:nvPr/>
              </p14:nvContentPartPr>
              <p14:xfrm>
                <a:off x="1361332" y="1122793"/>
                <a:ext cx="360" cy="36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3DDC132C-C5A8-82B0-3E4A-90D9D715B35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2332" y="11141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E09BCF-4275-34AE-B00D-BF5188DCCE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80068" y="3289641"/>
            <a:ext cx="1889924" cy="139610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7EEA26F-D7CE-3F25-3A9D-46EAAB0B5F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550" y="2678975"/>
            <a:ext cx="1809750" cy="30289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FA4C7EE-D194-B072-A849-519EBBE02F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32926" y="2730947"/>
            <a:ext cx="1811123" cy="256442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DC6B5A1-5728-95E4-F048-851E88BF69D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0466" t="24150" r="29561" b="53531"/>
          <a:stretch/>
        </p:blipFill>
        <p:spPr>
          <a:xfrm>
            <a:off x="7212561" y="3289641"/>
            <a:ext cx="1999371" cy="125674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131A6A4-D187-3F04-D93B-BB4FD68FCB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80444" y="3268374"/>
            <a:ext cx="1999661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71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965</Words>
  <Application>Microsoft Office PowerPoint</Application>
  <PresentationFormat>Широкоэкранный</PresentationFormat>
  <Paragraphs>123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 Краевая инновационная площадка  Тема инновационного проекта: Модель тьюторского сопровождения  формирования и реализации наставнических практик  в организации дополнительного образования.  </vt:lpstr>
      <vt:lpstr>Презентация PowerPoint</vt:lpstr>
      <vt:lpstr>Наставнические практики  в условиях взаимодействия ОДО  с представителями профессионального сообщества </vt:lpstr>
      <vt:lpstr>        Наставничество</vt:lpstr>
      <vt:lpstr>          Наставничество </vt:lpstr>
      <vt:lpstr>Наставничество</vt:lpstr>
      <vt:lpstr>Наставничество</vt:lpstr>
      <vt:lpstr>Презентация PowerPoint</vt:lpstr>
      <vt:lpstr>Пять форм наставничества</vt:lpstr>
      <vt:lpstr>Дополнительное образование - конструктивная площадка  для внедрения системы наставничества</vt:lpstr>
      <vt:lpstr>Профориентационный компонент в содержании ДООП</vt:lpstr>
      <vt:lpstr>Профориентационный компонент в содержании ДООП</vt:lpstr>
      <vt:lpstr>Наставничество – ресурс профориентационной работы в ОДО</vt:lpstr>
      <vt:lpstr>Презентация PowerPoint</vt:lpstr>
      <vt:lpstr>Организационная модель наставнической практики </vt:lpstr>
      <vt:lpstr>Профили участников наставнической практики </vt:lpstr>
      <vt:lpstr>Профориентационный компонент в содержании ДООП</vt:lpstr>
      <vt:lpstr>Формы организации наставнических практик</vt:lpstr>
      <vt:lpstr>Тьюторское сопровождение организации работы наставнических групп /пар</vt:lpstr>
      <vt:lpstr>Наставнические практики  в условиях взаимодействия ОДО  с представителями профессионального сообщества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КомпьютериЯ2</dc:creator>
  <cp:lastModifiedBy>golavskaya.bsu@mail.ru</cp:lastModifiedBy>
  <cp:revision>34</cp:revision>
  <dcterms:created xsi:type="dcterms:W3CDTF">2022-09-05T06:53:54Z</dcterms:created>
  <dcterms:modified xsi:type="dcterms:W3CDTF">2022-09-08T11:11:27Z</dcterms:modified>
</cp:coreProperties>
</file>