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57" r:id="rId4"/>
    <p:sldId id="276" r:id="rId5"/>
    <p:sldId id="277" r:id="rId6"/>
    <p:sldId id="266" r:id="rId7"/>
    <p:sldId id="288" r:id="rId8"/>
    <p:sldId id="291" r:id="rId9"/>
    <p:sldId id="278" r:id="rId10"/>
    <p:sldId id="292" r:id="rId11"/>
    <p:sldId id="293" r:id="rId12"/>
    <p:sldId id="294" r:id="rId13"/>
    <p:sldId id="297" r:id="rId14"/>
    <p:sldId id="295" r:id="rId15"/>
    <p:sldId id="296" r:id="rId16"/>
    <p:sldId id="28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5256" autoAdjust="0"/>
  </p:normalViewPr>
  <p:slideViewPr>
    <p:cSldViewPr snapToGrid="0">
      <p:cViewPr varScale="1">
        <p:scale>
          <a:sx n="77" d="100"/>
          <a:sy n="77" d="100"/>
        </p:scale>
        <p:origin x="730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3AF69-1A17-4987-AF5F-875465100F97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315FDE-571F-4F30-8938-FD4F880D1B42}">
      <dgm:prSet phldrT="[Текст]" custT="1"/>
      <dgm:spPr/>
      <dgm:t>
        <a:bodyPr/>
        <a:lstStyle/>
        <a:p>
          <a:pPr algn="ctr"/>
          <a:r>
            <a:rPr lang="ru-RU" sz="2700" b="1" u="sng" dirty="0">
              <a:solidFill>
                <a:srgbClr val="002060"/>
              </a:solidFill>
            </a:rPr>
            <a:t>НАСТАВНИК</a:t>
          </a:r>
          <a:br>
            <a:rPr lang="ru-RU" sz="2700" b="1" u="sng" dirty="0">
              <a:solidFill>
                <a:srgbClr val="002060"/>
              </a:solidFill>
            </a:rPr>
          </a:br>
          <a:r>
            <a:rPr lang="ru-RU" sz="2300" b="1" dirty="0">
              <a:solidFill>
                <a:srgbClr val="002060"/>
              </a:solidFill>
            </a:rPr>
            <a:t>(Представитель профессионального сообщества)</a:t>
          </a:r>
        </a:p>
      </dgm:t>
    </dgm:pt>
    <dgm:pt modelId="{4923C99A-3942-41FD-84A1-CCDDCAAA5FB5}" type="parTrans" cxnId="{04313A68-A7A0-4DB1-82A6-CF07C51E353F}">
      <dgm:prSet/>
      <dgm:spPr/>
      <dgm:t>
        <a:bodyPr/>
        <a:lstStyle/>
        <a:p>
          <a:endParaRPr lang="ru-RU"/>
        </a:p>
      </dgm:t>
    </dgm:pt>
    <dgm:pt modelId="{D688369C-B6A9-45D7-A01D-049C2CDFAB85}" type="sibTrans" cxnId="{04313A68-A7A0-4DB1-82A6-CF07C51E353F}">
      <dgm:prSet/>
      <dgm:spPr/>
      <dgm:t>
        <a:bodyPr/>
        <a:lstStyle/>
        <a:p>
          <a:endParaRPr lang="ru-RU"/>
        </a:p>
      </dgm:t>
    </dgm:pt>
    <dgm:pt modelId="{F81FE6F2-2250-4BD3-BAFE-437CDB450DD5}">
      <dgm:prSet phldrT="[Текст]" custT="1"/>
      <dgm:spPr/>
      <dgm:t>
        <a:bodyPr/>
        <a:lstStyle/>
        <a:p>
          <a:pPr algn="ctr"/>
          <a:r>
            <a:rPr lang="ru-RU" sz="2700" b="1" u="sng" dirty="0">
              <a:solidFill>
                <a:srgbClr val="002060"/>
              </a:solidFill>
            </a:rPr>
            <a:t>ТЬЮТОР</a:t>
          </a:r>
        </a:p>
        <a:p>
          <a:pPr algn="ctr"/>
          <a:r>
            <a:rPr lang="ru-RU" sz="2300" b="1" dirty="0">
              <a:solidFill>
                <a:srgbClr val="002060"/>
              </a:solidFill>
            </a:rPr>
            <a:t>(Педагог дополнительного образования)</a:t>
          </a:r>
          <a:endParaRPr lang="ru-RU" sz="2300" dirty="0"/>
        </a:p>
      </dgm:t>
    </dgm:pt>
    <dgm:pt modelId="{994C07B9-775F-463F-A53F-A250E7E18C09}" type="parTrans" cxnId="{2D0C7464-C1C3-4D7E-B31F-85F6CEAA44D5}">
      <dgm:prSet/>
      <dgm:spPr/>
      <dgm:t>
        <a:bodyPr/>
        <a:lstStyle/>
        <a:p>
          <a:endParaRPr lang="ru-RU"/>
        </a:p>
      </dgm:t>
    </dgm:pt>
    <dgm:pt modelId="{BCFA0AFA-2BCC-4941-A67A-979D6B6E866E}" type="sibTrans" cxnId="{2D0C7464-C1C3-4D7E-B31F-85F6CEAA44D5}">
      <dgm:prSet/>
      <dgm:spPr/>
      <dgm:t>
        <a:bodyPr/>
        <a:lstStyle/>
        <a:p>
          <a:endParaRPr lang="ru-RU"/>
        </a:p>
      </dgm:t>
    </dgm:pt>
    <dgm:pt modelId="{C1A272B0-95BA-4809-8E7E-62E281E0C68F}">
      <dgm:prSet phldrT="[Текст]" custT="1"/>
      <dgm:spPr/>
      <dgm:t>
        <a:bodyPr/>
        <a:lstStyle/>
        <a:p>
          <a:pPr algn="ctr"/>
          <a:r>
            <a:rPr lang="ru-RU" sz="2700" b="1" u="sng" dirty="0">
              <a:solidFill>
                <a:srgbClr val="002060"/>
              </a:solidFill>
            </a:rPr>
            <a:t>НАСТАВЛЯЕМЫЕ</a:t>
          </a:r>
          <a:r>
            <a:rPr lang="ru-RU" sz="3600" b="1" dirty="0">
              <a:solidFill>
                <a:srgbClr val="002060"/>
              </a:solidFill>
            </a:rPr>
            <a:t> </a:t>
          </a:r>
          <a:r>
            <a:rPr lang="ru-RU" sz="2300" b="1" dirty="0">
              <a:solidFill>
                <a:srgbClr val="002060"/>
              </a:solidFill>
            </a:rPr>
            <a:t>(Обучающиеся)</a:t>
          </a:r>
        </a:p>
      </dgm:t>
    </dgm:pt>
    <dgm:pt modelId="{37E333CD-979F-4325-A700-53ED99DB0668}" type="parTrans" cxnId="{05A40A38-7B77-466D-88CA-63F8EE53AC53}">
      <dgm:prSet/>
      <dgm:spPr/>
      <dgm:t>
        <a:bodyPr/>
        <a:lstStyle/>
        <a:p>
          <a:endParaRPr lang="ru-RU"/>
        </a:p>
      </dgm:t>
    </dgm:pt>
    <dgm:pt modelId="{CBCC281B-9C21-4024-B880-F7E2262DAF40}" type="sibTrans" cxnId="{05A40A38-7B77-466D-88CA-63F8EE53AC53}">
      <dgm:prSet/>
      <dgm:spPr/>
      <dgm:t>
        <a:bodyPr/>
        <a:lstStyle/>
        <a:p>
          <a:endParaRPr lang="ru-RU"/>
        </a:p>
      </dgm:t>
    </dgm:pt>
    <dgm:pt modelId="{F5152FF2-7B89-40F2-AF4E-E0DDE8ED2D2E}" type="pres">
      <dgm:prSet presAssocID="{3183AF69-1A17-4987-AF5F-875465100F97}" presName="diagram" presStyleCnt="0">
        <dgm:presLayoutVars>
          <dgm:dir/>
          <dgm:resizeHandles val="exact"/>
        </dgm:presLayoutVars>
      </dgm:prSet>
      <dgm:spPr/>
    </dgm:pt>
    <dgm:pt modelId="{18971476-D0A1-41C0-B875-CC35F46642AE}" type="pres">
      <dgm:prSet presAssocID="{4E315FDE-571F-4F30-8938-FD4F880D1B42}" presName="node" presStyleLbl="node1" presStyleIdx="0" presStyleCnt="3" custLinFactNeighborX="-29046" custLinFactNeighborY="913">
        <dgm:presLayoutVars>
          <dgm:bulletEnabled val="1"/>
        </dgm:presLayoutVars>
      </dgm:prSet>
      <dgm:spPr/>
    </dgm:pt>
    <dgm:pt modelId="{75CD8FAA-79FD-4D4E-B711-3F6C57759436}" type="pres">
      <dgm:prSet presAssocID="{D688369C-B6A9-45D7-A01D-049C2CDFAB85}" presName="sibTrans" presStyleCnt="0"/>
      <dgm:spPr/>
    </dgm:pt>
    <dgm:pt modelId="{406045E6-D367-437F-B74F-C05222AD6770}" type="pres">
      <dgm:prSet presAssocID="{F81FE6F2-2250-4BD3-BAFE-437CDB450DD5}" presName="node" presStyleLbl="node1" presStyleIdx="1" presStyleCnt="3">
        <dgm:presLayoutVars>
          <dgm:bulletEnabled val="1"/>
        </dgm:presLayoutVars>
      </dgm:prSet>
      <dgm:spPr/>
    </dgm:pt>
    <dgm:pt modelId="{6D46160B-9C0E-4D00-A3E7-1DF39A1CE7A9}" type="pres">
      <dgm:prSet presAssocID="{BCFA0AFA-2BCC-4941-A67A-979D6B6E866E}" presName="sibTrans" presStyleCnt="0"/>
      <dgm:spPr/>
    </dgm:pt>
    <dgm:pt modelId="{978A5353-7B7E-4F42-BD68-59591BAB3EC0}" type="pres">
      <dgm:prSet presAssocID="{C1A272B0-95BA-4809-8E7E-62E281E0C68F}" presName="node" presStyleLbl="node1" presStyleIdx="2" presStyleCnt="3" custLinFactNeighborX="-14249" custLinFactNeighborY="-913">
        <dgm:presLayoutVars>
          <dgm:bulletEnabled val="1"/>
        </dgm:presLayoutVars>
      </dgm:prSet>
      <dgm:spPr/>
    </dgm:pt>
  </dgm:ptLst>
  <dgm:cxnLst>
    <dgm:cxn modelId="{E8195809-BF5F-4035-BF9C-827C69FD9D9A}" type="presOf" srcId="{C1A272B0-95BA-4809-8E7E-62E281E0C68F}" destId="{978A5353-7B7E-4F42-BD68-59591BAB3EC0}" srcOrd="0" destOrd="0" presId="urn:microsoft.com/office/officeart/2005/8/layout/default"/>
    <dgm:cxn modelId="{6D4BDC15-3896-47D8-B7EC-704A00CD04CD}" type="presOf" srcId="{F81FE6F2-2250-4BD3-BAFE-437CDB450DD5}" destId="{406045E6-D367-437F-B74F-C05222AD6770}" srcOrd="0" destOrd="0" presId="urn:microsoft.com/office/officeart/2005/8/layout/default"/>
    <dgm:cxn modelId="{EE1F3E2F-7FC5-4AF4-8C95-05F4784C5A48}" type="presOf" srcId="{3183AF69-1A17-4987-AF5F-875465100F97}" destId="{F5152FF2-7B89-40F2-AF4E-E0DDE8ED2D2E}" srcOrd="0" destOrd="0" presId="urn:microsoft.com/office/officeart/2005/8/layout/default"/>
    <dgm:cxn modelId="{05A40A38-7B77-466D-88CA-63F8EE53AC53}" srcId="{3183AF69-1A17-4987-AF5F-875465100F97}" destId="{C1A272B0-95BA-4809-8E7E-62E281E0C68F}" srcOrd="2" destOrd="0" parTransId="{37E333CD-979F-4325-A700-53ED99DB0668}" sibTransId="{CBCC281B-9C21-4024-B880-F7E2262DAF40}"/>
    <dgm:cxn modelId="{2D0C7464-C1C3-4D7E-B31F-85F6CEAA44D5}" srcId="{3183AF69-1A17-4987-AF5F-875465100F97}" destId="{F81FE6F2-2250-4BD3-BAFE-437CDB450DD5}" srcOrd="1" destOrd="0" parTransId="{994C07B9-775F-463F-A53F-A250E7E18C09}" sibTransId="{BCFA0AFA-2BCC-4941-A67A-979D6B6E866E}"/>
    <dgm:cxn modelId="{04313A68-A7A0-4DB1-82A6-CF07C51E353F}" srcId="{3183AF69-1A17-4987-AF5F-875465100F97}" destId="{4E315FDE-571F-4F30-8938-FD4F880D1B42}" srcOrd="0" destOrd="0" parTransId="{4923C99A-3942-41FD-84A1-CCDDCAAA5FB5}" sibTransId="{D688369C-B6A9-45D7-A01D-049C2CDFAB85}"/>
    <dgm:cxn modelId="{19C3F6F3-1517-496C-9E33-4DF0D3F175E2}" type="presOf" srcId="{4E315FDE-571F-4F30-8938-FD4F880D1B42}" destId="{18971476-D0A1-41C0-B875-CC35F46642AE}" srcOrd="0" destOrd="0" presId="urn:microsoft.com/office/officeart/2005/8/layout/default"/>
    <dgm:cxn modelId="{170606E1-89CC-42ED-B2B5-EAC8600B3D17}" type="presParOf" srcId="{F5152FF2-7B89-40F2-AF4E-E0DDE8ED2D2E}" destId="{18971476-D0A1-41C0-B875-CC35F46642AE}" srcOrd="0" destOrd="0" presId="urn:microsoft.com/office/officeart/2005/8/layout/default"/>
    <dgm:cxn modelId="{C241E891-9A33-4705-AAA3-45BD72AABED8}" type="presParOf" srcId="{F5152FF2-7B89-40F2-AF4E-E0DDE8ED2D2E}" destId="{75CD8FAA-79FD-4D4E-B711-3F6C57759436}" srcOrd="1" destOrd="0" presId="urn:microsoft.com/office/officeart/2005/8/layout/default"/>
    <dgm:cxn modelId="{2FF706D7-DB12-46D5-96AC-2ECF536AF23C}" type="presParOf" srcId="{F5152FF2-7B89-40F2-AF4E-E0DDE8ED2D2E}" destId="{406045E6-D367-437F-B74F-C05222AD6770}" srcOrd="2" destOrd="0" presId="urn:microsoft.com/office/officeart/2005/8/layout/default"/>
    <dgm:cxn modelId="{341F1DA0-86FE-40BB-808C-11DCE7595C36}" type="presParOf" srcId="{F5152FF2-7B89-40F2-AF4E-E0DDE8ED2D2E}" destId="{6D46160B-9C0E-4D00-A3E7-1DF39A1CE7A9}" srcOrd="3" destOrd="0" presId="urn:microsoft.com/office/officeart/2005/8/layout/default"/>
    <dgm:cxn modelId="{1F53D673-1ECC-4902-A163-77F95954A0C9}" type="presParOf" srcId="{F5152FF2-7B89-40F2-AF4E-E0DDE8ED2D2E}" destId="{978A5353-7B7E-4F42-BD68-59591BAB3EC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1B1304-A6AE-40D8-BF71-4D80D7988DF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FD91563-BAEA-46C7-B806-CFCC5A2F5B8E}">
      <dgm:prSet/>
      <dgm:spPr/>
      <dgm:t>
        <a:bodyPr/>
        <a:lstStyle/>
        <a:p>
          <a:r>
            <a:rPr lang="ru-RU" dirty="0"/>
            <a:t>Профориентационная встреча,</a:t>
          </a:r>
        </a:p>
      </dgm:t>
    </dgm:pt>
    <dgm:pt modelId="{7F874891-AAC8-426D-84BC-FD891FE1EB68}" type="parTrans" cxnId="{C4E48DE5-8BAA-4EED-B1E2-280C2B8A810E}">
      <dgm:prSet/>
      <dgm:spPr/>
      <dgm:t>
        <a:bodyPr/>
        <a:lstStyle/>
        <a:p>
          <a:endParaRPr lang="ru-RU"/>
        </a:p>
      </dgm:t>
    </dgm:pt>
    <dgm:pt modelId="{6C719C14-AD29-44A5-9A06-9E12FF79325D}" type="sibTrans" cxnId="{C4E48DE5-8BAA-4EED-B1E2-280C2B8A810E}">
      <dgm:prSet/>
      <dgm:spPr/>
      <dgm:t>
        <a:bodyPr/>
        <a:lstStyle/>
        <a:p>
          <a:endParaRPr lang="ru-RU"/>
        </a:p>
      </dgm:t>
    </dgm:pt>
    <dgm:pt modelId="{4F368FD1-E380-457B-A933-48381FD77DFA}">
      <dgm:prSet/>
      <dgm:spPr/>
      <dgm:t>
        <a:bodyPr/>
        <a:lstStyle/>
        <a:p>
          <a:r>
            <a:rPr lang="ru-RU" dirty="0"/>
            <a:t>Профориентационная интерактивная экскурсия,</a:t>
          </a:r>
        </a:p>
      </dgm:t>
    </dgm:pt>
    <dgm:pt modelId="{0E98962F-A800-470F-9876-D7398D7104CB}" type="parTrans" cxnId="{755D4CF8-75E8-4751-9D1F-98411C6C440C}">
      <dgm:prSet/>
      <dgm:spPr/>
      <dgm:t>
        <a:bodyPr/>
        <a:lstStyle/>
        <a:p>
          <a:endParaRPr lang="ru-RU"/>
        </a:p>
      </dgm:t>
    </dgm:pt>
    <dgm:pt modelId="{1F99BC39-0CF0-4FEB-91DE-0C28DC257282}" type="sibTrans" cxnId="{755D4CF8-75E8-4751-9D1F-98411C6C440C}">
      <dgm:prSet/>
      <dgm:spPr/>
      <dgm:t>
        <a:bodyPr/>
        <a:lstStyle/>
        <a:p>
          <a:endParaRPr lang="ru-RU"/>
        </a:p>
      </dgm:t>
    </dgm:pt>
    <dgm:pt modelId="{2DC0C6CE-D583-4B8C-932C-61E0699296E4}">
      <dgm:prSet/>
      <dgm:spPr/>
      <dgm:t>
        <a:bodyPr/>
        <a:lstStyle/>
        <a:p>
          <a:r>
            <a:rPr lang="ru-RU" dirty="0"/>
            <a:t>Профориентационный квест «погружение в профессию»</a:t>
          </a:r>
        </a:p>
      </dgm:t>
    </dgm:pt>
    <dgm:pt modelId="{F9648531-AFE2-4D3B-B2C8-91F6B92F6280}" type="parTrans" cxnId="{C798E63C-72EA-4E7C-91C7-10357B66C656}">
      <dgm:prSet/>
      <dgm:spPr/>
      <dgm:t>
        <a:bodyPr/>
        <a:lstStyle/>
        <a:p>
          <a:endParaRPr lang="ru-RU"/>
        </a:p>
      </dgm:t>
    </dgm:pt>
    <dgm:pt modelId="{8C57AE0F-3B05-4AF0-BEB1-0E8DB4A58012}" type="sibTrans" cxnId="{C798E63C-72EA-4E7C-91C7-10357B66C656}">
      <dgm:prSet/>
      <dgm:spPr/>
      <dgm:t>
        <a:bodyPr/>
        <a:lstStyle/>
        <a:p>
          <a:endParaRPr lang="ru-RU"/>
        </a:p>
      </dgm:t>
    </dgm:pt>
    <dgm:pt modelId="{9F69D6CC-39C8-4776-915A-8866465B9A42}">
      <dgm:prSet/>
      <dgm:spPr/>
      <dgm:t>
        <a:bodyPr/>
        <a:lstStyle/>
        <a:p>
          <a:r>
            <a:rPr lang="ru-RU" dirty="0"/>
            <a:t>Профессиональная проба,</a:t>
          </a:r>
        </a:p>
      </dgm:t>
    </dgm:pt>
    <dgm:pt modelId="{3A4F76ED-5D3C-4033-8B1E-D02A892C0DA3}" type="parTrans" cxnId="{FA1980E6-0064-4D3A-9376-DD31A05386D2}">
      <dgm:prSet/>
      <dgm:spPr/>
      <dgm:t>
        <a:bodyPr/>
        <a:lstStyle/>
        <a:p>
          <a:endParaRPr lang="ru-RU"/>
        </a:p>
      </dgm:t>
    </dgm:pt>
    <dgm:pt modelId="{5D561EBB-FEBF-4875-8B98-B0B2B9439792}" type="sibTrans" cxnId="{FA1980E6-0064-4D3A-9376-DD31A05386D2}">
      <dgm:prSet/>
      <dgm:spPr/>
      <dgm:t>
        <a:bodyPr/>
        <a:lstStyle/>
        <a:p>
          <a:endParaRPr lang="ru-RU"/>
        </a:p>
      </dgm:t>
    </dgm:pt>
    <dgm:pt modelId="{4CFC5EB4-42D4-459F-AF07-75732FAB588D}">
      <dgm:prSet/>
      <dgm:spPr/>
      <dgm:t>
        <a:bodyPr/>
        <a:lstStyle/>
        <a:p>
          <a:r>
            <a:rPr lang="ru-RU" dirty="0"/>
            <a:t>Профориентационная деловая игра </a:t>
          </a:r>
        </a:p>
      </dgm:t>
    </dgm:pt>
    <dgm:pt modelId="{B179EB81-7B9A-47CA-A448-86F474F52CC7}" type="parTrans" cxnId="{91A22035-7C7F-449D-B6B1-051D4C0EB0CF}">
      <dgm:prSet/>
      <dgm:spPr/>
      <dgm:t>
        <a:bodyPr/>
        <a:lstStyle/>
        <a:p>
          <a:endParaRPr lang="ru-RU"/>
        </a:p>
      </dgm:t>
    </dgm:pt>
    <dgm:pt modelId="{33A43900-5402-4A5F-9C89-62E785C6D6F6}" type="sibTrans" cxnId="{91A22035-7C7F-449D-B6B1-051D4C0EB0CF}">
      <dgm:prSet/>
      <dgm:spPr/>
      <dgm:t>
        <a:bodyPr/>
        <a:lstStyle/>
        <a:p>
          <a:endParaRPr lang="ru-RU"/>
        </a:p>
      </dgm:t>
    </dgm:pt>
    <dgm:pt modelId="{CD994737-7378-42EB-924E-0F1D0D8F8857}">
      <dgm:prSet/>
      <dgm:spPr/>
      <dgm:t>
        <a:bodyPr/>
        <a:lstStyle/>
        <a:p>
          <a:r>
            <a:rPr lang="ru-RU" dirty="0"/>
            <a:t>Воркшоп / мастер-класс</a:t>
          </a:r>
        </a:p>
      </dgm:t>
    </dgm:pt>
    <dgm:pt modelId="{E50C0D07-7F07-4623-8F12-16FCD1AA45D8}" type="parTrans" cxnId="{0232AC4F-189B-48A6-8097-8BC96D412541}">
      <dgm:prSet/>
      <dgm:spPr/>
      <dgm:t>
        <a:bodyPr/>
        <a:lstStyle/>
        <a:p>
          <a:endParaRPr lang="ru-RU"/>
        </a:p>
      </dgm:t>
    </dgm:pt>
    <dgm:pt modelId="{6553E827-5AAC-41C9-AAD7-D81427E02675}" type="sibTrans" cxnId="{0232AC4F-189B-48A6-8097-8BC96D412541}">
      <dgm:prSet/>
      <dgm:spPr/>
      <dgm:t>
        <a:bodyPr/>
        <a:lstStyle/>
        <a:p>
          <a:endParaRPr lang="ru-RU"/>
        </a:p>
      </dgm:t>
    </dgm:pt>
    <dgm:pt modelId="{3F1D8D70-6399-40C2-99DA-FFB1F2912886}" type="pres">
      <dgm:prSet presAssocID="{891B1304-A6AE-40D8-BF71-4D80D7988DFF}" presName="linear" presStyleCnt="0">
        <dgm:presLayoutVars>
          <dgm:animLvl val="lvl"/>
          <dgm:resizeHandles val="exact"/>
        </dgm:presLayoutVars>
      </dgm:prSet>
      <dgm:spPr/>
    </dgm:pt>
    <dgm:pt modelId="{E9A664AA-EA70-4A73-9BE2-A5A37E6FC123}" type="pres">
      <dgm:prSet presAssocID="{7FD91563-BAEA-46C7-B806-CFCC5A2F5B8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B0F98B0-6123-484F-90EF-4E0EB24C1F7D}" type="pres">
      <dgm:prSet presAssocID="{6C719C14-AD29-44A5-9A06-9E12FF79325D}" presName="spacer" presStyleCnt="0"/>
      <dgm:spPr/>
    </dgm:pt>
    <dgm:pt modelId="{F0B89C06-14CC-44E9-96D5-DC75C0044FB5}" type="pres">
      <dgm:prSet presAssocID="{4F368FD1-E380-457B-A933-48381FD77DF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1B19EEB-A679-4C2B-AE5D-1BE562799F80}" type="pres">
      <dgm:prSet presAssocID="{1F99BC39-0CF0-4FEB-91DE-0C28DC257282}" presName="spacer" presStyleCnt="0"/>
      <dgm:spPr/>
    </dgm:pt>
    <dgm:pt modelId="{39AD3A86-EFB9-4F7C-9DBB-AA4D7C17B866}" type="pres">
      <dgm:prSet presAssocID="{2DC0C6CE-D583-4B8C-932C-61E0699296E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24C079C-BB56-4C78-96B7-75802EB6FE42}" type="pres">
      <dgm:prSet presAssocID="{8C57AE0F-3B05-4AF0-BEB1-0E8DB4A58012}" presName="spacer" presStyleCnt="0"/>
      <dgm:spPr/>
    </dgm:pt>
    <dgm:pt modelId="{5A324110-85E9-494B-98BB-949B782AF6BF}" type="pres">
      <dgm:prSet presAssocID="{9F69D6CC-39C8-4776-915A-8866465B9A4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5B079A4-392A-440B-9273-C4595866236C}" type="pres">
      <dgm:prSet presAssocID="{5D561EBB-FEBF-4875-8B98-B0B2B9439792}" presName="spacer" presStyleCnt="0"/>
      <dgm:spPr/>
    </dgm:pt>
    <dgm:pt modelId="{8EA15C57-D0EB-41CE-91A9-E81C6598EE3B}" type="pres">
      <dgm:prSet presAssocID="{4CFC5EB4-42D4-459F-AF07-75732FAB588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17FB995-DE0B-4464-B38A-F9346656567B}" type="pres">
      <dgm:prSet presAssocID="{33A43900-5402-4A5F-9C89-62E785C6D6F6}" presName="spacer" presStyleCnt="0"/>
      <dgm:spPr/>
    </dgm:pt>
    <dgm:pt modelId="{BF41AA4A-9CAD-4553-AF2E-E051E97EF0A4}" type="pres">
      <dgm:prSet presAssocID="{CD994737-7378-42EB-924E-0F1D0D8F885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1A22035-7C7F-449D-B6B1-051D4C0EB0CF}" srcId="{891B1304-A6AE-40D8-BF71-4D80D7988DFF}" destId="{4CFC5EB4-42D4-459F-AF07-75732FAB588D}" srcOrd="4" destOrd="0" parTransId="{B179EB81-7B9A-47CA-A448-86F474F52CC7}" sibTransId="{33A43900-5402-4A5F-9C89-62E785C6D6F6}"/>
    <dgm:cxn modelId="{CB0F6E39-653B-445E-9274-6960EEEC4432}" type="presOf" srcId="{CD994737-7378-42EB-924E-0F1D0D8F8857}" destId="{BF41AA4A-9CAD-4553-AF2E-E051E97EF0A4}" srcOrd="0" destOrd="0" presId="urn:microsoft.com/office/officeart/2005/8/layout/vList2"/>
    <dgm:cxn modelId="{C798E63C-72EA-4E7C-91C7-10357B66C656}" srcId="{891B1304-A6AE-40D8-BF71-4D80D7988DFF}" destId="{2DC0C6CE-D583-4B8C-932C-61E0699296E4}" srcOrd="2" destOrd="0" parTransId="{F9648531-AFE2-4D3B-B2C8-91F6B92F6280}" sibTransId="{8C57AE0F-3B05-4AF0-BEB1-0E8DB4A58012}"/>
    <dgm:cxn modelId="{0232AC4F-189B-48A6-8097-8BC96D412541}" srcId="{891B1304-A6AE-40D8-BF71-4D80D7988DFF}" destId="{CD994737-7378-42EB-924E-0F1D0D8F8857}" srcOrd="5" destOrd="0" parTransId="{E50C0D07-7F07-4623-8F12-16FCD1AA45D8}" sibTransId="{6553E827-5AAC-41C9-AAD7-D81427E02675}"/>
    <dgm:cxn modelId="{8B3F9677-12C8-42CA-92C9-7FD5395F05D3}" type="presOf" srcId="{891B1304-A6AE-40D8-BF71-4D80D7988DFF}" destId="{3F1D8D70-6399-40C2-99DA-FFB1F2912886}" srcOrd="0" destOrd="0" presId="urn:microsoft.com/office/officeart/2005/8/layout/vList2"/>
    <dgm:cxn modelId="{30E3068A-0C13-4B22-93DB-7A5F2654A5BE}" type="presOf" srcId="{4F368FD1-E380-457B-A933-48381FD77DFA}" destId="{F0B89C06-14CC-44E9-96D5-DC75C0044FB5}" srcOrd="0" destOrd="0" presId="urn:microsoft.com/office/officeart/2005/8/layout/vList2"/>
    <dgm:cxn modelId="{50CDD18E-0FAE-47FD-895C-5878E79740B7}" type="presOf" srcId="{4CFC5EB4-42D4-459F-AF07-75732FAB588D}" destId="{8EA15C57-D0EB-41CE-91A9-E81C6598EE3B}" srcOrd="0" destOrd="0" presId="urn:microsoft.com/office/officeart/2005/8/layout/vList2"/>
    <dgm:cxn modelId="{151F5DBA-9245-44EA-A7FB-43C5792B5051}" type="presOf" srcId="{9F69D6CC-39C8-4776-915A-8866465B9A42}" destId="{5A324110-85E9-494B-98BB-949B782AF6BF}" srcOrd="0" destOrd="0" presId="urn:microsoft.com/office/officeart/2005/8/layout/vList2"/>
    <dgm:cxn modelId="{2CF019BD-462C-47B1-BDF3-F60A76056853}" type="presOf" srcId="{7FD91563-BAEA-46C7-B806-CFCC5A2F5B8E}" destId="{E9A664AA-EA70-4A73-9BE2-A5A37E6FC123}" srcOrd="0" destOrd="0" presId="urn:microsoft.com/office/officeart/2005/8/layout/vList2"/>
    <dgm:cxn modelId="{C4E48DE5-8BAA-4EED-B1E2-280C2B8A810E}" srcId="{891B1304-A6AE-40D8-BF71-4D80D7988DFF}" destId="{7FD91563-BAEA-46C7-B806-CFCC5A2F5B8E}" srcOrd="0" destOrd="0" parTransId="{7F874891-AAC8-426D-84BC-FD891FE1EB68}" sibTransId="{6C719C14-AD29-44A5-9A06-9E12FF79325D}"/>
    <dgm:cxn modelId="{FA1980E6-0064-4D3A-9376-DD31A05386D2}" srcId="{891B1304-A6AE-40D8-BF71-4D80D7988DFF}" destId="{9F69D6CC-39C8-4776-915A-8866465B9A42}" srcOrd="3" destOrd="0" parTransId="{3A4F76ED-5D3C-4033-8B1E-D02A892C0DA3}" sibTransId="{5D561EBB-FEBF-4875-8B98-B0B2B9439792}"/>
    <dgm:cxn modelId="{755D4CF8-75E8-4751-9D1F-98411C6C440C}" srcId="{891B1304-A6AE-40D8-BF71-4D80D7988DFF}" destId="{4F368FD1-E380-457B-A933-48381FD77DFA}" srcOrd="1" destOrd="0" parTransId="{0E98962F-A800-470F-9876-D7398D7104CB}" sibTransId="{1F99BC39-0CF0-4FEB-91DE-0C28DC257282}"/>
    <dgm:cxn modelId="{8EE700FF-89CF-418F-843F-7DA41D9FC77A}" type="presOf" srcId="{2DC0C6CE-D583-4B8C-932C-61E0699296E4}" destId="{39AD3A86-EFB9-4F7C-9DBB-AA4D7C17B866}" srcOrd="0" destOrd="0" presId="urn:microsoft.com/office/officeart/2005/8/layout/vList2"/>
    <dgm:cxn modelId="{306CFC7A-9944-4837-AC92-4D85639255FE}" type="presParOf" srcId="{3F1D8D70-6399-40C2-99DA-FFB1F2912886}" destId="{E9A664AA-EA70-4A73-9BE2-A5A37E6FC123}" srcOrd="0" destOrd="0" presId="urn:microsoft.com/office/officeart/2005/8/layout/vList2"/>
    <dgm:cxn modelId="{71BD33BA-DCC6-49B5-BD48-E1635DFB7DE3}" type="presParOf" srcId="{3F1D8D70-6399-40C2-99DA-FFB1F2912886}" destId="{DB0F98B0-6123-484F-90EF-4E0EB24C1F7D}" srcOrd="1" destOrd="0" presId="urn:microsoft.com/office/officeart/2005/8/layout/vList2"/>
    <dgm:cxn modelId="{D3A653FB-4E65-4255-93FF-82F419E3418F}" type="presParOf" srcId="{3F1D8D70-6399-40C2-99DA-FFB1F2912886}" destId="{F0B89C06-14CC-44E9-96D5-DC75C0044FB5}" srcOrd="2" destOrd="0" presId="urn:microsoft.com/office/officeart/2005/8/layout/vList2"/>
    <dgm:cxn modelId="{1A42E1A3-210E-4973-BC6C-04408C9E9972}" type="presParOf" srcId="{3F1D8D70-6399-40C2-99DA-FFB1F2912886}" destId="{11B19EEB-A679-4C2B-AE5D-1BE562799F80}" srcOrd="3" destOrd="0" presId="urn:microsoft.com/office/officeart/2005/8/layout/vList2"/>
    <dgm:cxn modelId="{6D6D8FCF-490C-4B86-85F0-CD454B512403}" type="presParOf" srcId="{3F1D8D70-6399-40C2-99DA-FFB1F2912886}" destId="{39AD3A86-EFB9-4F7C-9DBB-AA4D7C17B866}" srcOrd="4" destOrd="0" presId="urn:microsoft.com/office/officeart/2005/8/layout/vList2"/>
    <dgm:cxn modelId="{D8239E82-8BB5-4208-8FA7-8369064F4C27}" type="presParOf" srcId="{3F1D8D70-6399-40C2-99DA-FFB1F2912886}" destId="{024C079C-BB56-4C78-96B7-75802EB6FE42}" srcOrd="5" destOrd="0" presId="urn:microsoft.com/office/officeart/2005/8/layout/vList2"/>
    <dgm:cxn modelId="{D60D09EE-8940-4E95-AE5E-8E47EB31D42C}" type="presParOf" srcId="{3F1D8D70-6399-40C2-99DA-FFB1F2912886}" destId="{5A324110-85E9-494B-98BB-949B782AF6BF}" srcOrd="6" destOrd="0" presId="urn:microsoft.com/office/officeart/2005/8/layout/vList2"/>
    <dgm:cxn modelId="{C3735CCA-E698-4913-9F13-AEB8E722CFCB}" type="presParOf" srcId="{3F1D8D70-6399-40C2-99DA-FFB1F2912886}" destId="{25B079A4-392A-440B-9273-C4595866236C}" srcOrd="7" destOrd="0" presId="urn:microsoft.com/office/officeart/2005/8/layout/vList2"/>
    <dgm:cxn modelId="{67F77615-6D69-4172-B9BB-B584C0018E02}" type="presParOf" srcId="{3F1D8D70-6399-40C2-99DA-FFB1F2912886}" destId="{8EA15C57-D0EB-41CE-91A9-E81C6598EE3B}" srcOrd="8" destOrd="0" presId="urn:microsoft.com/office/officeart/2005/8/layout/vList2"/>
    <dgm:cxn modelId="{8B028196-8E3F-405F-A16F-50EC2C0DE8FD}" type="presParOf" srcId="{3F1D8D70-6399-40C2-99DA-FFB1F2912886}" destId="{017FB995-DE0B-4464-B38A-F9346656567B}" srcOrd="9" destOrd="0" presId="urn:microsoft.com/office/officeart/2005/8/layout/vList2"/>
    <dgm:cxn modelId="{0EA0DCA2-43C4-4C6C-8F48-09F489E8CD85}" type="presParOf" srcId="{3F1D8D70-6399-40C2-99DA-FFB1F2912886}" destId="{BF41AA4A-9CAD-4553-AF2E-E051E97EF0A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71476-D0A1-41C0-B875-CC35F46642AE}">
      <dsp:nvSpPr>
        <dsp:cNvPr id="0" name=""/>
        <dsp:cNvSpPr/>
      </dsp:nvSpPr>
      <dsp:spPr>
        <a:xfrm>
          <a:off x="536504" y="22741"/>
          <a:ext cx="3627187" cy="21763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u="sng" kern="1200" dirty="0">
              <a:solidFill>
                <a:srgbClr val="002060"/>
              </a:solidFill>
            </a:rPr>
            <a:t>НАСТАВНИК</a:t>
          </a:r>
          <a:br>
            <a:rPr lang="ru-RU" sz="2700" b="1" u="sng" kern="1200" dirty="0">
              <a:solidFill>
                <a:srgbClr val="002060"/>
              </a:solidFill>
            </a:rPr>
          </a:br>
          <a:r>
            <a:rPr lang="ru-RU" sz="2300" b="1" kern="1200" dirty="0">
              <a:solidFill>
                <a:srgbClr val="002060"/>
              </a:solidFill>
            </a:rPr>
            <a:t>(Представитель профессионального сообщества)</a:t>
          </a:r>
        </a:p>
      </dsp:txBody>
      <dsp:txXfrm>
        <a:off x="536504" y="22741"/>
        <a:ext cx="3627187" cy="2176312"/>
      </dsp:txXfrm>
    </dsp:sp>
    <dsp:sp modelId="{406045E6-D367-437F-B74F-C05222AD6770}">
      <dsp:nvSpPr>
        <dsp:cNvPr id="0" name=""/>
        <dsp:cNvSpPr/>
      </dsp:nvSpPr>
      <dsp:spPr>
        <a:xfrm>
          <a:off x="5579963" y="2871"/>
          <a:ext cx="3627187" cy="21763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u="sng" kern="1200" dirty="0">
              <a:solidFill>
                <a:srgbClr val="002060"/>
              </a:solidFill>
            </a:rPr>
            <a:t>ТЬЮТОР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rgbClr val="002060"/>
              </a:solidFill>
            </a:rPr>
            <a:t>(Педагог дополнительного образования)</a:t>
          </a:r>
          <a:endParaRPr lang="ru-RU" sz="2300" kern="1200" dirty="0"/>
        </a:p>
      </dsp:txBody>
      <dsp:txXfrm>
        <a:off x="5579963" y="2871"/>
        <a:ext cx="3627187" cy="2176312"/>
      </dsp:txXfrm>
    </dsp:sp>
    <dsp:sp modelId="{978A5353-7B7E-4F42-BD68-59591BAB3EC0}">
      <dsp:nvSpPr>
        <dsp:cNvPr id="0" name=""/>
        <dsp:cNvSpPr/>
      </dsp:nvSpPr>
      <dsp:spPr>
        <a:xfrm>
          <a:off x="3068172" y="2522032"/>
          <a:ext cx="3627187" cy="21763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u="sng" kern="1200" dirty="0">
              <a:solidFill>
                <a:srgbClr val="002060"/>
              </a:solidFill>
            </a:rPr>
            <a:t>НАСТАВЛЯЕМЫЕ</a:t>
          </a:r>
          <a:r>
            <a:rPr lang="ru-RU" sz="3600" b="1" kern="1200" dirty="0">
              <a:solidFill>
                <a:srgbClr val="002060"/>
              </a:solidFill>
            </a:rPr>
            <a:t> </a:t>
          </a:r>
          <a:r>
            <a:rPr lang="ru-RU" sz="2300" b="1" kern="1200" dirty="0">
              <a:solidFill>
                <a:srgbClr val="002060"/>
              </a:solidFill>
            </a:rPr>
            <a:t>(Обучающиеся)</a:t>
          </a:r>
        </a:p>
      </dsp:txBody>
      <dsp:txXfrm>
        <a:off x="3068172" y="2522032"/>
        <a:ext cx="3627187" cy="2176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664AA-EA70-4A73-9BE2-A5A37E6FC123}">
      <dsp:nvSpPr>
        <dsp:cNvPr id="0" name=""/>
        <dsp:cNvSpPr/>
      </dsp:nvSpPr>
      <dsp:spPr>
        <a:xfrm>
          <a:off x="0" y="3848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Профориентационная встреча,</a:t>
          </a:r>
        </a:p>
      </dsp:txBody>
      <dsp:txXfrm>
        <a:off x="31613" y="70097"/>
        <a:ext cx="10452374" cy="584369"/>
      </dsp:txXfrm>
    </dsp:sp>
    <dsp:sp modelId="{F0B89C06-14CC-44E9-96D5-DC75C0044FB5}">
      <dsp:nvSpPr>
        <dsp:cNvPr id="0" name=""/>
        <dsp:cNvSpPr/>
      </dsp:nvSpPr>
      <dsp:spPr>
        <a:xfrm>
          <a:off x="0" y="76383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Профориентационная интерактивная экскурсия,</a:t>
          </a:r>
        </a:p>
      </dsp:txBody>
      <dsp:txXfrm>
        <a:off x="31613" y="795452"/>
        <a:ext cx="10452374" cy="584369"/>
      </dsp:txXfrm>
    </dsp:sp>
    <dsp:sp modelId="{39AD3A86-EFB9-4F7C-9DBB-AA4D7C17B866}">
      <dsp:nvSpPr>
        <dsp:cNvPr id="0" name=""/>
        <dsp:cNvSpPr/>
      </dsp:nvSpPr>
      <dsp:spPr>
        <a:xfrm>
          <a:off x="0" y="148919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Профориентационный квест «погружение в профессию»</a:t>
          </a:r>
        </a:p>
      </dsp:txBody>
      <dsp:txXfrm>
        <a:off x="31613" y="1520807"/>
        <a:ext cx="10452374" cy="584369"/>
      </dsp:txXfrm>
    </dsp:sp>
    <dsp:sp modelId="{5A324110-85E9-494B-98BB-949B782AF6BF}">
      <dsp:nvSpPr>
        <dsp:cNvPr id="0" name=""/>
        <dsp:cNvSpPr/>
      </dsp:nvSpPr>
      <dsp:spPr>
        <a:xfrm>
          <a:off x="0" y="221454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Профессиональная проба,</a:t>
          </a:r>
        </a:p>
      </dsp:txBody>
      <dsp:txXfrm>
        <a:off x="31613" y="2246162"/>
        <a:ext cx="10452374" cy="584369"/>
      </dsp:txXfrm>
    </dsp:sp>
    <dsp:sp modelId="{8EA15C57-D0EB-41CE-91A9-E81C6598EE3B}">
      <dsp:nvSpPr>
        <dsp:cNvPr id="0" name=""/>
        <dsp:cNvSpPr/>
      </dsp:nvSpPr>
      <dsp:spPr>
        <a:xfrm>
          <a:off x="0" y="293990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Профориентационная деловая игра </a:t>
          </a:r>
        </a:p>
      </dsp:txBody>
      <dsp:txXfrm>
        <a:off x="31613" y="2971517"/>
        <a:ext cx="10452374" cy="584369"/>
      </dsp:txXfrm>
    </dsp:sp>
    <dsp:sp modelId="{BF41AA4A-9CAD-4553-AF2E-E051E97EF0A4}">
      <dsp:nvSpPr>
        <dsp:cNvPr id="0" name=""/>
        <dsp:cNvSpPr/>
      </dsp:nvSpPr>
      <dsp:spPr>
        <a:xfrm>
          <a:off x="0" y="366525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Воркшоп / мастер-класс</a:t>
          </a:r>
        </a:p>
      </dsp:txBody>
      <dsp:txXfrm>
        <a:off x="31613" y="3696872"/>
        <a:ext cx="10452374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24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06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41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3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62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5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02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5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98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47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64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BA304-7B98-46B6-A03B-9396D93A37EE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7C119-1B9A-40E4-8E43-8FCFC82A0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66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492F3-1723-8E3A-EA4A-593B89D5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72636"/>
          </a:xfrm>
          <a:solidFill>
            <a:srgbClr val="0070C0"/>
          </a:solidFill>
        </p:spPr>
        <p:txBody>
          <a:bodyPr/>
          <a:lstStyle/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2904AC-43C1-4E36-6C86-1BE824838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382" y="1987825"/>
            <a:ext cx="5161380" cy="4030111"/>
          </a:xfrm>
          <a:ln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Программа постоянно действующего теоретического методического семинара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«ОСНОВЫ ТЬЮТОРСКОГО СОПРОВОЖДЕНИЯ ФОРМИРОВАНИЯ И РЕАЛИЗАЦИИ НАСТАВНИЧЕСКИХ ПРАКТИК»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BCE1657-DCB1-7A24-6606-6D9B7B7C7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84083"/>
              </p:ext>
            </p:extLst>
          </p:nvPr>
        </p:nvGraphicFramePr>
        <p:xfrm>
          <a:off x="5867058" y="1428473"/>
          <a:ext cx="6043334" cy="5386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3334">
                  <a:extLst>
                    <a:ext uri="{9D8B030D-6E8A-4147-A177-3AD203B41FA5}">
                      <a16:colId xmlns:a16="http://schemas.microsoft.com/office/drawing/2014/main" val="1683801226"/>
                    </a:ext>
                  </a:extLst>
                </a:gridCol>
              </a:tblGrid>
              <a:tr h="14677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Тема семинара</a:t>
                      </a: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4908" marR="54908" marT="0" marB="0"/>
                </a:tc>
                <a:extLst>
                  <a:ext uri="{0D108BD9-81ED-4DB2-BD59-A6C34878D82A}">
                    <a16:rowId xmlns:a16="http://schemas.microsoft.com/office/drawing/2014/main" val="1598091615"/>
                  </a:ext>
                </a:extLst>
              </a:tr>
              <a:tr h="91549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Наставнические практики в условиях взаимодействия ОДО с представителями профессионального сообщества</a:t>
                      </a: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4908" marR="54908" marT="0" marB="0"/>
                </a:tc>
                <a:extLst>
                  <a:ext uri="{0D108BD9-81ED-4DB2-BD59-A6C34878D82A}">
                    <a16:rowId xmlns:a16="http://schemas.microsoft.com/office/drawing/2014/main" val="441630980"/>
                  </a:ext>
                </a:extLst>
              </a:tr>
              <a:tr h="1222983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Организационно-технологическое обеспечение наставнических практик в учреждении дополнительного образования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4908" marR="54908" marT="0" marB="0"/>
                </a:tc>
                <a:extLst>
                  <a:ext uri="{0D108BD9-81ED-4DB2-BD59-A6C34878D82A}">
                    <a16:rowId xmlns:a16="http://schemas.microsoft.com/office/drawing/2014/main" val="2464127849"/>
                  </a:ext>
                </a:extLst>
              </a:tr>
              <a:tr h="91549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Методические инструменты тьюторского сопровождения наставнических практик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4908" marR="54908" marT="0" marB="0"/>
                </a:tc>
                <a:extLst>
                  <a:ext uri="{0D108BD9-81ED-4DB2-BD59-A6C34878D82A}">
                    <a16:rowId xmlns:a16="http://schemas.microsoft.com/office/drawing/2014/main" val="1679347223"/>
                  </a:ext>
                </a:extLst>
              </a:tr>
              <a:tr h="115058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Программа наставнической практики в работе педагога дополнительного образования</a:t>
                      </a: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4908" marR="54908" marT="0" marB="0"/>
                </a:tc>
                <a:extLst>
                  <a:ext uri="{0D108BD9-81ED-4DB2-BD59-A6C34878D82A}">
                    <a16:rowId xmlns:a16="http://schemas.microsoft.com/office/drawing/2014/main" val="169549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53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7585D-3B20-E856-F95C-E121A08F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A619139-2DEF-0CF5-2AE8-0265FF388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79494"/>
              </p:ext>
            </p:extLst>
          </p:nvPr>
        </p:nvGraphicFramePr>
        <p:xfrm>
          <a:off x="318604" y="1616219"/>
          <a:ext cx="11554792" cy="4544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065">
                  <a:extLst>
                    <a:ext uri="{9D8B030D-6E8A-4147-A177-3AD203B41FA5}">
                      <a16:colId xmlns:a16="http://schemas.microsoft.com/office/drawing/2014/main" val="2642341808"/>
                    </a:ext>
                  </a:extLst>
                </a:gridCol>
                <a:gridCol w="4733021">
                  <a:extLst>
                    <a:ext uri="{9D8B030D-6E8A-4147-A177-3AD203B41FA5}">
                      <a16:colId xmlns:a16="http://schemas.microsoft.com/office/drawing/2014/main" val="2415604611"/>
                    </a:ext>
                  </a:extLst>
                </a:gridCol>
                <a:gridCol w="2225250">
                  <a:extLst>
                    <a:ext uri="{9D8B030D-6E8A-4147-A177-3AD203B41FA5}">
                      <a16:colId xmlns:a16="http://schemas.microsoft.com/office/drawing/2014/main" val="3027817447"/>
                    </a:ext>
                  </a:extLst>
                </a:gridCol>
                <a:gridCol w="2030025">
                  <a:extLst>
                    <a:ext uri="{9D8B030D-6E8A-4147-A177-3AD203B41FA5}">
                      <a16:colId xmlns:a16="http://schemas.microsoft.com/office/drawing/2014/main" val="2701568548"/>
                    </a:ext>
                  </a:extLst>
                </a:gridCol>
                <a:gridCol w="2128431">
                  <a:extLst>
                    <a:ext uri="{9D8B030D-6E8A-4147-A177-3AD203B41FA5}">
                      <a16:colId xmlns:a16="http://schemas.microsoft.com/office/drawing/2014/main" val="2101107352"/>
                    </a:ext>
                  </a:extLst>
                </a:gridCol>
              </a:tblGrid>
              <a:tr h="887129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Интерактивная форма наставнической практики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Профориентация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ФИО педагога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ФИО представителя </a:t>
                      </a:r>
                      <a:r>
                        <a:rPr lang="ru-RU" sz="1750" dirty="0">
                          <a:effectLst/>
                        </a:rPr>
                        <a:t>профессионального</a:t>
                      </a:r>
                      <a:r>
                        <a:rPr lang="ru-RU" sz="1800" dirty="0">
                          <a:effectLst/>
                        </a:rPr>
                        <a:t> сообщества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8249980"/>
                  </a:ext>
                </a:extLst>
              </a:tr>
              <a:tr h="59142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Профориентационная интерактивная экскурсия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Художник-керамист, дизайнер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Е.Л.Маркиянова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Н.И.Барсукова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8243818"/>
                  </a:ext>
                </a:extLst>
              </a:tr>
              <a:tr h="59142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Профориентационный квест «погружение в профессию»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Дизайнер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О.Ю. Артемова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О.А.Жемчужнова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1254614"/>
                  </a:ext>
                </a:extLst>
              </a:tr>
              <a:tr h="295711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Профессиональная проба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Продюсер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А.В. Прохода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Л.В.Машинистова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3277048"/>
                  </a:ext>
                </a:extLst>
              </a:tr>
              <a:tr h="887129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Профориентационные мастерские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Звукооператор, звукорежиссёр, аранжировщик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И.В.Бельгисова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О.В.Лихошерстов,</a:t>
                      </a:r>
                      <a:endParaRPr lang="ru-RU" sz="1200">
                        <a:effectLst/>
                      </a:endParaRPr>
                    </a:p>
                    <a:p>
                      <a:pPr algn="just"/>
                      <a:r>
                        <a:rPr lang="ru-RU" sz="2000">
                          <a:effectLst/>
                        </a:rPr>
                        <a:t>С.В.Бельгисов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3491928"/>
                  </a:ext>
                </a:extLst>
              </a:tr>
              <a:tr h="59142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Профориентационная деловая игра / решение кейсов профориентационных заданий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Журналист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З.И.Сизова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И.К.Сизов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В.В.Анипченко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9208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183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E14381-DDE8-9194-CC1D-0BC6A39CF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Профориентационная интерактивная экскурсия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34EE86-D3A5-3337-4CAE-AE781D790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391" y="3712653"/>
            <a:ext cx="9524999" cy="264857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Посещение профессиональных организациях, позволяющее увидеть структуру предприятий и виды профессиональной деятельности на предприятии. 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рассказ наставника, выступающего в роли экскурсовода, включается общая информация о каждом рабочем процессе профессиональной деятельности. 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Интерактивный формат обеспечивается за счет беседы с обучающимися, выполнения учащимися заданий на понимание и запоминание полученной информации.</a:t>
            </a: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3DE7ABF-89CE-3B99-DB2A-D970F63D0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067496"/>
              </p:ext>
            </p:extLst>
          </p:nvPr>
        </p:nvGraphicFramePr>
        <p:xfrm>
          <a:off x="182218" y="1627471"/>
          <a:ext cx="11554792" cy="1801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065">
                  <a:extLst>
                    <a:ext uri="{9D8B030D-6E8A-4147-A177-3AD203B41FA5}">
                      <a16:colId xmlns:a16="http://schemas.microsoft.com/office/drawing/2014/main" val="1386242860"/>
                    </a:ext>
                  </a:extLst>
                </a:gridCol>
                <a:gridCol w="4733021">
                  <a:extLst>
                    <a:ext uri="{9D8B030D-6E8A-4147-A177-3AD203B41FA5}">
                      <a16:colId xmlns:a16="http://schemas.microsoft.com/office/drawing/2014/main" val="1754072294"/>
                    </a:ext>
                  </a:extLst>
                </a:gridCol>
                <a:gridCol w="2225250">
                  <a:extLst>
                    <a:ext uri="{9D8B030D-6E8A-4147-A177-3AD203B41FA5}">
                      <a16:colId xmlns:a16="http://schemas.microsoft.com/office/drawing/2014/main" val="4130897100"/>
                    </a:ext>
                  </a:extLst>
                </a:gridCol>
                <a:gridCol w="2030025">
                  <a:extLst>
                    <a:ext uri="{9D8B030D-6E8A-4147-A177-3AD203B41FA5}">
                      <a16:colId xmlns:a16="http://schemas.microsoft.com/office/drawing/2014/main" val="819518295"/>
                    </a:ext>
                  </a:extLst>
                </a:gridCol>
                <a:gridCol w="2128431">
                  <a:extLst>
                    <a:ext uri="{9D8B030D-6E8A-4147-A177-3AD203B41FA5}">
                      <a16:colId xmlns:a16="http://schemas.microsoft.com/office/drawing/2014/main" val="3347098731"/>
                    </a:ext>
                  </a:extLst>
                </a:gridCol>
              </a:tblGrid>
              <a:tr h="887129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Интерактивная форма наставнической практики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Профориентация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ФИО педагога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ФИО представителя </a:t>
                      </a:r>
                      <a:r>
                        <a:rPr lang="ru-RU" sz="1750" dirty="0">
                          <a:effectLst/>
                        </a:rPr>
                        <a:t>профессионального</a:t>
                      </a:r>
                      <a:r>
                        <a:rPr lang="ru-RU" sz="1800" dirty="0">
                          <a:effectLst/>
                        </a:rPr>
                        <a:t> сообщества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3441279"/>
                  </a:ext>
                </a:extLst>
              </a:tr>
              <a:tr h="59142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Профориентационная интерактивная экскурсия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Художник-керамист, дизайнер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Е.Л.Маркиянова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Н.И.Барсукова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652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938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CD189-EACA-0CDD-B2E4-DD5E558C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Профориентационный квест «погружение в профессию»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E891FC-829D-4F9A-84F0-AEE7B300B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0" y="3429000"/>
            <a:ext cx="10187609" cy="309107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Игровая ситуация, в ходе которой участники проходят определенное количество станций, выполняя на них учебно-профессиональные задания.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Деятельность обучающихся должна быть конкретной и продуктивной. Участие обучающихся в квесте может требовать от них предварительной подготовки или определенного уровня знаний, умений и навыков.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Практические задания могут выполняться под руководством наставника.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73444A5-3EE4-54E9-4DF4-C5373C9AF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076841"/>
              </p:ext>
            </p:extLst>
          </p:nvPr>
        </p:nvGraphicFramePr>
        <p:xfrm>
          <a:off x="440635" y="1517512"/>
          <a:ext cx="11554792" cy="1496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065">
                  <a:extLst>
                    <a:ext uri="{9D8B030D-6E8A-4147-A177-3AD203B41FA5}">
                      <a16:colId xmlns:a16="http://schemas.microsoft.com/office/drawing/2014/main" val="4187341930"/>
                    </a:ext>
                  </a:extLst>
                </a:gridCol>
                <a:gridCol w="4733021">
                  <a:extLst>
                    <a:ext uri="{9D8B030D-6E8A-4147-A177-3AD203B41FA5}">
                      <a16:colId xmlns:a16="http://schemas.microsoft.com/office/drawing/2014/main" val="1745712124"/>
                    </a:ext>
                  </a:extLst>
                </a:gridCol>
                <a:gridCol w="2225250">
                  <a:extLst>
                    <a:ext uri="{9D8B030D-6E8A-4147-A177-3AD203B41FA5}">
                      <a16:colId xmlns:a16="http://schemas.microsoft.com/office/drawing/2014/main" val="2562076250"/>
                    </a:ext>
                  </a:extLst>
                </a:gridCol>
                <a:gridCol w="2030025">
                  <a:extLst>
                    <a:ext uri="{9D8B030D-6E8A-4147-A177-3AD203B41FA5}">
                      <a16:colId xmlns:a16="http://schemas.microsoft.com/office/drawing/2014/main" val="2940725741"/>
                    </a:ext>
                  </a:extLst>
                </a:gridCol>
                <a:gridCol w="2128431">
                  <a:extLst>
                    <a:ext uri="{9D8B030D-6E8A-4147-A177-3AD203B41FA5}">
                      <a16:colId xmlns:a16="http://schemas.microsoft.com/office/drawing/2014/main" val="3591948081"/>
                    </a:ext>
                  </a:extLst>
                </a:gridCol>
              </a:tblGrid>
              <a:tr h="887129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Интерактивная форма наставнической практики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Профориентация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ФИО педагога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ФИО представителя </a:t>
                      </a:r>
                      <a:r>
                        <a:rPr lang="ru-RU" sz="1750" dirty="0">
                          <a:effectLst/>
                        </a:rPr>
                        <a:t>профессионального</a:t>
                      </a:r>
                      <a:r>
                        <a:rPr lang="ru-RU" sz="1800" dirty="0">
                          <a:effectLst/>
                        </a:rPr>
                        <a:t> сообщества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3307689"/>
                  </a:ext>
                </a:extLst>
              </a:tr>
              <a:tr h="59142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Профориентационный квест «погружение в профессию»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Дизайнер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О.Ю. Артемова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О.А.Жемчужнова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6215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364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4DA529-9DF4-43EC-9BE1-814E145A7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/>
              </a:rPr>
              <a:t>Профориентационные мастерские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05B64-467F-E23C-329B-341567DFF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0" y="4107201"/>
            <a:ext cx="10515600" cy="1482518"/>
          </a:xfrm>
        </p:spPr>
        <p:txBody>
          <a:bodyPr/>
          <a:lstStyle/>
          <a:p>
            <a:pPr algn="just"/>
            <a:r>
              <a:rPr lang="ru-RU" dirty="0"/>
              <a:t>Демонстрация наставником для наставляемых рабочего процесса своей профессиональной деятельности, с целью передачи опыта решения проблемной ситуации профессиональной деятельности.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184B0D-A931-1C36-910D-74EBEFFE3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1" y="1636029"/>
            <a:ext cx="11595597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797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8787C-9311-C906-9197-E31E7B3C6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Профессиональная проба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691BD-8D17-5582-F32C-B753535A1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807" y="3844410"/>
            <a:ext cx="10515600" cy="1653071"/>
          </a:xfrm>
        </p:spPr>
        <p:txBody>
          <a:bodyPr/>
          <a:lstStyle/>
          <a:p>
            <a:pPr algn="just"/>
            <a:r>
              <a:rPr lang="ru-RU" dirty="0"/>
              <a:t>Ситуация, моделирующая элементы конкретного вида или рабочего процесса профессиональной деятельности, и требующая актуализации имеющихся знаний и умений для выполнения серии профессиональных действий.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D146173-5021-05FC-DAE8-4933164B2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09" y="1880820"/>
            <a:ext cx="11595597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750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A79B8-1AF2-B03A-8BFC-8FEEDAC03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5057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Профориентационная деловая игра / решение кейсов сюжетно-проблемных профориентационных заданий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807A79-1F11-2B3A-0108-41FE1445D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4" y="3429001"/>
            <a:ext cx="11554792" cy="3429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Комплекс сюжетно-проблемных заданий с элементами ролевой игры. 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Кейсом в данном формате является описание реальной рабочей ситуации или случая в конкретной профессии. 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Кейс включает подробное описание случая, а также вопрос/вопросы, на которые участники должны дать обоснованный ответ. 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Решение кейса может подразумевать как теоретический формат, так и результат практической деятельности.  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Наставник представляет кейс, дает консультации по вопросам участников и объективно оценить предложенные ими решения.</a:t>
            </a:r>
            <a:endParaRPr lang="ru-RU" sz="24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1898DD-9D58-0D98-4A56-8401987BD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24813"/>
              </p:ext>
            </p:extLst>
          </p:nvPr>
        </p:nvGraphicFramePr>
        <p:xfrm>
          <a:off x="318604" y="1507573"/>
          <a:ext cx="11554792" cy="1801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065">
                  <a:extLst>
                    <a:ext uri="{9D8B030D-6E8A-4147-A177-3AD203B41FA5}">
                      <a16:colId xmlns:a16="http://schemas.microsoft.com/office/drawing/2014/main" val="2897281617"/>
                    </a:ext>
                  </a:extLst>
                </a:gridCol>
                <a:gridCol w="4733021">
                  <a:extLst>
                    <a:ext uri="{9D8B030D-6E8A-4147-A177-3AD203B41FA5}">
                      <a16:colId xmlns:a16="http://schemas.microsoft.com/office/drawing/2014/main" val="2871729699"/>
                    </a:ext>
                  </a:extLst>
                </a:gridCol>
                <a:gridCol w="2225250">
                  <a:extLst>
                    <a:ext uri="{9D8B030D-6E8A-4147-A177-3AD203B41FA5}">
                      <a16:colId xmlns:a16="http://schemas.microsoft.com/office/drawing/2014/main" val="1799817861"/>
                    </a:ext>
                  </a:extLst>
                </a:gridCol>
                <a:gridCol w="2030025">
                  <a:extLst>
                    <a:ext uri="{9D8B030D-6E8A-4147-A177-3AD203B41FA5}">
                      <a16:colId xmlns:a16="http://schemas.microsoft.com/office/drawing/2014/main" val="1703702320"/>
                    </a:ext>
                  </a:extLst>
                </a:gridCol>
                <a:gridCol w="2128431">
                  <a:extLst>
                    <a:ext uri="{9D8B030D-6E8A-4147-A177-3AD203B41FA5}">
                      <a16:colId xmlns:a16="http://schemas.microsoft.com/office/drawing/2014/main" val="3304338938"/>
                    </a:ext>
                  </a:extLst>
                </a:gridCol>
              </a:tblGrid>
              <a:tr h="887129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Интерактивная форма наставнической практики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Профориентация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ФИО педагога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ФИО представителя </a:t>
                      </a:r>
                      <a:r>
                        <a:rPr lang="ru-RU" sz="1750" dirty="0">
                          <a:effectLst/>
                        </a:rPr>
                        <a:t>профессионального</a:t>
                      </a:r>
                      <a:r>
                        <a:rPr lang="ru-RU" sz="1800" dirty="0">
                          <a:effectLst/>
                        </a:rPr>
                        <a:t> сообщества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6536041"/>
                  </a:ext>
                </a:extLst>
              </a:tr>
              <a:tr h="59142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Профориентационная деловая игра / решение кейсов профориентационных заданий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Журналист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З.И.Сизова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</a:rPr>
                        <a:t>И.К.Сизов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В.В.Анипченко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004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40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Организационно-технологическое обеспечение наставнических практик </a:t>
            </a:r>
            <a:br>
              <a:rPr lang="ru-RU" sz="4400" dirty="0">
                <a:solidFill>
                  <a:schemeClr val="bg1"/>
                </a:solidFill>
              </a:rPr>
            </a:br>
            <a:r>
              <a:rPr lang="ru-RU" sz="4400" dirty="0">
                <a:solidFill>
                  <a:schemeClr val="bg1"/>
                </a:solidFill>
              </a:rPr>
              <a:t>в учреждении дополнительного образования</a:t>
            </a:r>
            <a:br>
              <a:rPr lang="ru-RU" sz="4400" dirty="0">
                <a:solidFill>
                  <a:schemeClr val="bg1"/>
                </a:solidFill>
              </a:rPr>
            </a:b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68466"/>
            <a:ext cx="9144000" cy="1655762"/>
          </a:xfrm>
        </p:spPr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Голавская</a:t>
            </a:r>
            <a:r>
              <a:rPr lang="ru-RU" b="1" dirty="0">
                <a:solidFill>
                  <a:srgbClr val="002060"/>
                </a:solidFill>
              </a:rPr>
              <a:t> Наталья Ивановна,</a:t>
            </a:r>
          </a:p>
          <a:p>
            <a:r>
              <a:rPr lang="ru-RU" b="1" dirty="0">
                <a:solidFill>
                  <a:srgbClr val="002060"/>
                </a:solidFill>
              </a:rPr>
              <a:t>методист  МБУ ДО «Центр внешкольной работы» г.-к. Сочи</a:t>
            </a:r>
          </a:p>
        </p:txBody>
      </p:sp>
    </p:spTree>
    <p:extLst>
      <p:ext uri="{BB962C8B-B14F-4D97-AF65-F5344CB8AC3E}">
        <p14:creationId xmlns:p14="http://schemas.microsoft.com/office/powerpoint/2010/main" val="380462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Организационно-технологическое обеспечение наставнических практик </a:t>
            </a:r>
            <a:br>
              <a:rPr lang="ru-RU" sz="4400" dirty="0">
                <a:solidFill>
                  <a:schemeClr val="bg1"/>
                </a:solidFill>
              </a:rPr>
            </a:br>
            <a:r>
              <a:rPr lang="ru-RU" sz="4400" dirty="0">
                <a:solidFill>
                  <a:schemeClr val="bg1"/>
                </a:solidFill>
              </a:rPr>
              <a:t>в учреждении дополнительного образования</a:t>
            </a:r>
            <a:br>
              <a:rPr lang="ru-RU" sz="4400" dirty="0">
                <a:solidFill>
                  <a:schemeClr val="bg1"/>
                </a:solidFill>
              </a:rPr>
            </a:b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68466"/>
            <a:ext cx="9144000" cy="1655762"/>
          </a:xfrm>
        </p:spPr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Голавская</a:t>
            </a:r>
            <a:r>
              <a:rPr lang="ru-RU" b="1" dirty="0">
                <a:solidFill>
                  <a:srgbClr val="002060"/>
                </a:solidFill>
              </a:rPr>
              <a:t> Наталья Ивановна,</a:t>
            </a:r>
          </a:p>
          <a:p>
            <a:r>
              <a:rPr lang="ru-RU" b="1" dirty="0">
                <a:solidFill>
                  <a:srgbClr val="002060"/>
                </a:solidFill>
              </a:rPr>
              <a:t>методист  МБУ ДО «Центр внешкольной работы» г.-к. Сочи</a:t>
            </a:r>
          </a:p>
        </p:txBody>
      </p:sp>
    </p:spTree>
    <p:extLst>
      <p:ext uri="{BB962C8B-B14F-4D97-AF65-F5344CB8AC3E}">
        <p14:creationId xmlns:p14="http://schemas.microsoft.com/office/powerpoint/2010/main" val="104124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18834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Наставничество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817" y="1844584"/>
            <a:ext cx="8435009" cy="1016967"/>
          </a:xfrm>
          <a:ln>
            <a:solidFill>
              <a:srgbClr val="00206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технология передачи личностного опыта</a:t>
            </a:r>
            <a:r>
              <a:rPr lang="ru-RU" dirty="0"/>
              <a:t>, навыков,  компетенций,  </a:t>
            </a:r>
            <a:r>
              <a:rPr lang="ru-RU" dirty="0" err="1"/>
              <a:t>метакомпетенций</a:t>
            </a:r>
            <a:r>
              <a:rPr lang="ru-RU" dirty="0"/>
              <a:t>  и  ценностей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3B9A8A-AF0B-1057-B249-2FB1AF007C4C}"/>
              </a:ext>
            </a:extLst>
          </p:cNvPr>
          <p:cNvSpPr txBox="1"/>
          <p:nvPr/>
        </p:nvSpPr>
        <p:spPr>
          <a:xfrm>
            <a:off x="1918254" y="3434643"/>
            <a:ext cx="8696740" cy="8002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через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0070C0"/>
                </a:solidFill>
              </a:rPr>
              <a:t>неформальное</a:t>
            </a:r>
            <a:r>
              <a:rPr lang="ru-RU" sz="2800" dirty="0"/>
              <a:t> </a:t>
            </a:r>
            <a:r>
              <a:rPr lang="ru-RU" sz="2800" dirty="0" err="1"/>
              <a:t>взаимообогащающее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0070C0"/>
                </a:solidFill>
              </a:rPr>
              <a:t>общение</a:t>
            </a:r>
            <a:r>
              <a:rPr lang="ru-RU" sz="2800" dirty="0"/>
              <a:t>,</a:t>
            </a:r>
          </a:p>
          <a:p>
            <a:r>
              <a:rPr lang="ru-RU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098002-A0A0-2DC9-E243-8D1CC204F618}"/>
              </a:ext>
            </a:extLst>
          </p:cNvPr>
          <p:cNvSpPr txBox="1"/>
          <p:nvPr/>
        </p:nvSpPr>
        <p:spPr>
          <a:xfrm>
            <a:off x="5483915" y="4814717"/>
            <a:ext cx="6164746" cy="95410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70C0"/>
                </a:solidFill>
              </a:rPr>
              <a:t>основанное на доверии и партнерстве.</a:t>
            </a:r>
          </a:p>
        </p:txBody>
      </p:sp>
    </p:spTree>
    <p:extLst>
      <p:ext uri="{BB962C8B-B14F-4D97-AF65-F5344CB8AC3E}">
        <p14:creationId xmlns:p14="http://schemas.microsoft.com/office/powerpoint/2010/main" val="258605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66DE8-248C-9660-15C1-7CB3542EB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8093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Наставничество – ресурс профориентационной работы в ОДО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365A736-17B7-7514-8EE7-7C6B0830B8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445" t="26814" r="5384" b="11452"/>
          <a:stretch/>
        </p:blipFill>
        <p:spPr>
          <a:xfrm>
            <a:off x="457200" y="1898374"/>
            <a:ext cx="4740965" cy="4203333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7FE2B476-E6C9-97F0-137C-9A8708762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98374"/>
            <a:ext cx="5350798" cy="4203333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Наставническая практика (практика наставничества) </a:t>
            </a:r>
            <a:r>
              <a:rPr lang="ru-RU" dirty="0"/>
              <a:t>– организуемая в образовательном учреждении </a:t>
            </a:r>
            <a:r>
              <a:rPr lang="ru-RU" b="1" dirty="0">
                <a:solidFill>
                  <a:srgbClr val="0070C0"/>
                </a:solidFill>
              </a:rPr>
              <a:t>деятельность в сфере наставничества по передаче профессионального опыта и знаний</a:t>
            </a:r>
            <a:r>
              <a:rPr lang="ru-RU" dirty="0"/>
              <a:t>, формированию навыков и компетенций через неформальное общение, основанное на доверии и партнерстве.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8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685CDDE-1575-AAD4-A839-E46E118C7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386418"/>
              </p:ext>
            </p:extLst>
          </p:nvPr>
        </p:nvGraphicFramePr>
        <p:xfrm>
          <a:off x="578126" y="1759226"/>
          <a:ext cx="10797208" cy="472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278C5C8-2084-9C18-2222-67BB99A1E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18834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Организационная модель </a:t>
            </a:r>
            <a:r>
              <a:rPr lang="ru-RU" b="1" dirty="0">
                <a:solidFill>
                  <a:schemeClr val="bg1"/>
                </a:solidFill>
              </a:rPr>
              <a:t>наставнической практики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Стрелка: изогнутая вверх 10">
            <a:extLst>
              <a:ext uri="{FF2B5EF4-FFF2-40B4-BE49-F238E27FC236}">
                <a16:creationId xmlns:a16="http://schemas.microsoft.com/office/drawing/2014/main" id="{D311EC91-D883-2582-6C7E-EBDBA7B0984C}"/>
              </a:ext>
            </a:extLst>
          </p:cNvPr>
          <p:cNvSpPr/>
          <p:nvPr/>
        </p:nvSpPr>
        <p:spPr>
          <a:xfrm>
            <a:off x="4879848" y="3063240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трелка: изогнутая вправо 11">
            <a:extLst>
              <a:ext uri="{FF2B5EF4-FFF2-40B4-BE49-F238E27FC236}">
                <a16:creationId xmlns:a16="http://schemas.microsoft.com/office/drawing/2014/main" id="{1EE7C9B2-15DD-EEFB-3F64-1CEC56694DA1}"/>
              </a:ext>
            </a:extLst>
          </p:cNvPr>
          <p:cNvSpPr/>
          <p:nvPr/>
        </p:nvSpPr>
        <p:spPr>
          <a:xfrm>
            <a:off x="2077278" y="4283765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: изогнутая влево 12">
            <a:extLst>
              <a:ext uri="{FF2B5EF4-FFF2-40B4-BE49-F238E27FC236}">
                <a16:creationId xmlns:a16="http://schemas.microsoft.com/office/drawing/2014/main" id="{3AED8719-1144-B952-0350-4044C760CBDF}"/>
              </a:ext>
            </a:extLst>
          </p:cNvPr>
          <p:cNvSpPr/>
          <p:nvPr/>
        </p:nvSpPr>
        <p:spPr>
          <a:xfrm>
            <a:off x="8169965" y="4412973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42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1600"/>
          </a:xfrm>
          <a:solidFill>
            <a:srgbClr val="0070C0"/>
          </a:solidFill>
        </p:spPr>
        <p:txBody>
          <a:bodyPr/>
          <a:lstStyle/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9692" y="1897052"/>
            <a:ext cx="5521917" cy="4593200"/>
          </a:xfrm>
          <a:ln>
            <a:solidFill>
              <a:srgbClr val="002060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9600" b="1" dirty="0">
                <a:solidFill>
                  <a:srgbClr val="0070C0"/>
                </a:solidFill>
              </a:rPr>
              <a:t>Цель</a:t>
            </a:r>
            <a:r>
              <a:rPr lang="ru-RU" sz="9600" dirty="0"/>
              <a:t> наставнической практики в учреждениях дополнительного образования: </a:t>
            </a:r>
          </a:p>
          <a:p>
            <a:pPr algn="just">
              <a:buFontTx/>
              <a:buChar char="-"/>
            </a:pPr>
            <a:r>
              <a:rPr lang="ru-RU" sz="9600" b="1" dirty="0">
                <a:solidFill>
                  <a:srgbClr val="002060"/>
                </a:solidFill>
              </a:rPr>
              <a:t>прикладное, практико-ориентированное знакомство обучающегося с профессией наставника.</a:t>
            </a:r>
          </a:p>
          <a:p>
            <a:pPr algn="just">
              <a:buFontTx/>
              <a:buChar char="-"/>
            </a:pPr>
            <a:r>
              <a:rPr lang="ru-RU" sz="9600" dirty="0"/>
              <a:t>создание условий для  профессионального самоопределения и  профессиональной  ориентации  обучающихся; </a:t>
            </a:r>
          </a:p>
          <a:p>
            <a:pPr algn="just">
              <a:buFontTx/>
              <a:buChar char="-"/>
            </a:pPr>
            <a:r>
              <a:rPr lang="ru-RU" sz="9600" dirty="0"/>
              <a:t>максимально  полное  раскрытие  потенциала  личности  наставляемого, необходимого  для  успешной  самореализации  в  современном  обществе.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4FC6BB0-1318-0EF6-29F7-D26C5298349A}"/>
              </a:ext>
            </a:extLst>
          </p:cNvPr>
          <p:cNvSpPr txBox="1">
            <a:spLocks/>
          </p:cNvSpPr>
          <p:nvPr/>
        </p:nvSpPr>
        <p:spPr>
          <a:xfrm>
            <a:off x="480391" y="1897051"/>
            <a:ext cx="5521917" cy="459319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Организовать наставнические практики</a:t>
            </a:r>
            <a:r>
              <a:rPr lang="ru-RU" dirty="0"/>
              <a:t> в формате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«представитель профессионального сообщества – </a:t>
            </a:r>
            <a:r>
              <a:rPr lang="ru-RU" b="1" u="sng" dirty="0">
                <a:solidFill>
                  <a:srgbClr val="002060"/>
                </a:solidFill>
              </a:rPr>
              <a:t>обучающиеся ЦВР</a:t>
            </a:r>
            <a:r>
              <a:rPr lang="ru-RU" b="1" dirty="0">
                <a:solidFill>
                  <a:srgbClr val="002060"/>
                </a:solidFill>
              </a:rPr>
              <a:t>»</a:t>
            </a:r>
            <a:r>
              <a:rPr lang="ru-RU" dirty="0"/>
              <a:t> (2022 г.);</a:t>
            </a:r>
          </a:p>
          <a:p>
            <a:pPr marL="0" indent="0" algn="just">
              <a:buNone/>
            </a:pPr>
            <a:endParaRPr lang="ru-RU" sz="800" dirty="0"/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«представитель профессионального сообщества – </a:t>
            </a:r>
            <a:r>
              <a:rPr lang="ru-RU" b="1" u="sng" dirty="0">
                <a:solidFill>
                  <a:srgbClr val="002060"/>
                </a:solidFill>
              </a:rPr>
              <a:t>обучающийся ЦВР</a:t>
            </a:r>
            <a:r>
              <a:rPr lang="ru-RU" b="1" dirty="0">
                <a:solidFill>
                  <a:srgbClr val="002060"/>
                </a:solidFill>
              </a:rPr>
              <a:t>» </a:t>
            </a:r>
            <a:r>
              <a:rPr lang="ru-RU" dirty="0"/>
              <a:t>(2023 г.).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1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2D8DBC-9B31-C7BF-09E7-4F2356437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Способы взаимодействия наставника и наставляемых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1298A8-BA0F-3621-372B-CEAC8BB2F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3" y="1520687"/>
            <a:ext cx="11380305" cy="5029200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Shadowing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«следование тенью»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): наставляемый становится «тенью» наставника, в реальной рабочей обстановке находится рядом в течение определенного промежутка времени.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Personal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example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личный пример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): наставник сам выполняет профессиональную задачу. Наставляемый наблюдает.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Case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studying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решение проблемных профессиональных ситуаций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): наставник совместно с наставляемым работает над проблемными профессиональными ситуациями.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Action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learning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обучение действиям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):  наставляемый включается в реальных рабочий проект, обучается через участие в проекте.</a:t>
            </a: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Feedback (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обратная связь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): обсуждение в диалоге «с глазу на глаз» профессиональных действий, достижений, ошибок (не негативных личностных характеристик), руководствуясь правилом   «+/-/+», обсуждение перспективы профессионального развития.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Storytelling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рассказывание историй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): рассказы об интересных случаях из профессиональной  деятельности, событиях, традициях коллектива. История – это носитель, передатчик корпоративных знаний.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Team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work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совместная деятельность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): наставник и наставляемый работают над общим проектом, задачей.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71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3C8BC08-B005-2879-688C-4C12B2BCE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Подходы к организации наставнических практик: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B48F67-C299-3D5D-3CE5-C24E28A2DF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595" b="38986"/>
          <a:stretch/>
        </p:blipFill>
        <p:spPr>
          <a:xfrm>
            <a:off x="664016" y="1449897"/>
            <a:ext cx="11283085" cy="12324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BFDACB6-8327-15E8-20B7-534AF1FFCC3B}"/>
              </a:ext>
            </a:extLst>
          </p:cNvPr>
          <p:cNvSpPr txBox="1"/>
          <p:nvPr/>
        </p:nvSpPr>
        <p:spPr>
          <a:xfrm>
            <a:off x="1808922" y="2806682"/>
            <a:ext cx="9491869" cy="3781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онтекстное знакомство обучающихся с содержанием профессиональной деятельностью наставника через демонстрации, моделирующие реальные ситуации профессиональной деятельности и способы их решения.</a:t>
            </a:r>
          </a:p>
          <a:p>
            <a:pPr marL="285750" indent="-285750" algn="just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Выполнение учебно-профессиональных заданий / проблемных ситуаций приводит к пониманию наставляемыми содержания профессиональной деятельности наставника.</a:t>
            </a:r>
          </a:p>
          <a:p>
            <a:pPr marL="285750" indent="-285750" algn="just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Знакомство с профессией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в деятельности и через деятельность. </a:t>
            </a:r>
          </a:p>
          <a:p>
            <a:pPr indent="252095" algn="just">
              <a:lnSpc>
                <a:spcPct val="105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002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70E63-FFD9-3B4F-4381-10934DF9F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Формы организации наставнических практик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29FC3BA8-47A0-6A6C-389D-0467D75FB5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2507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96399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958</Words>
  <Application>Microsoft Office PowerPoint</Application>
  <PresentationFormat>Широкоэкранный</PresentationFormat>
  <Paragraphs>133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Организационно-технологическое обеспечение наставнических практик  в учреждении дополнительного образования </vt:lpstr>
      <vt:lpstr>Наставничество</vt:lpstr>
      <vt:lpstr>Наставничество – ресурс профориентационной работы в ОДО</vt:lpstr>
      <vt:lpstr>Организационная модель наставнической практики </vt:lpstr>
      <vt:lpstr>Презентация PowerPoint</vt:lpstr>
      <vt:lpstr>Способы взаимодействия наставника и наставляемых</vt:lpstr>
      <vt:lpstr>Подходы к организации наставнических практик:</vt:lpstr>
      <vt:lpstr>Формы организации наставнических практик</vt:lpstr>
      <vt:lpstr>Презентация PowerPoint</vt:lpstr>
      <vt:lpstr>Профориентационная интерактивная экскурсия</vt:lpstr>
      <vt:lpstr>Профориентационный квест «погружение в профессию»</vt:lpstr>
      <vt:lpstr>Профориентационные мастерские</vt:lpstr>
      <vt:lpstr>Профессиональная проба</vt:lpstr>
      <vt:lpstr>Профориентационная деловая игра / решение кейсов сюжетно-проблемных профориентационных заданий</vt:lpstr>
      <vt:lpstr>Организационно-технологическое обеспечение наставнических практик  в учреждении дополнительного образования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КомпьютериЯ2</dc:creator>
  <cp:lastModifiedBy>golavskaya.bsu@mail.ru</cp:lastModifiedBy>
  <cp:revision>51</cp:revision>
  <dcterms:created xsi:type="dcterms:W3CDTF">2022-09-05T06:53:54Z</dcterms:created>
  <dcterms:modified xsi:type="dcterms:W3CDTF">2022-09-09T08:07:38Z</dcterms:modified>
</cp:coreProperties>
</file>