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2" r:id="rId7"/>
    <p:sldId id="258" r:id="rId8"/>
    <p:sldId id="26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ACCC91-6D92-B8D8-A969-DB7B75050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9152C3-37B0-91B5-1A49-F9F2BA0DE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330ED5-C257-F1BD-5FDB-27336DED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258-A509-430A-B961-55BDA0D329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8E1E77-672E-D791-59CB-DB8EA54C4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2FF980-882D-CE11-D882-ACC1FB3B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F48A-8FBD-40ED-A8EF-99AC0FC99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2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7395B8-14F8-6714-0FBC-B9FD268B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CCCB969-B310-3275-6EC4-105A4747C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F57BA3-F341-C92B-98AA-257D33149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258-A509-430A-B961-55BDA0D329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EA0BF2-A71A-E7BD-F8AE-3FFADCF7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CED53F-F714-E2B4-0111-2F4501EF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F48A-8FBD-40ED-A8EF-99AC0FC99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2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7AF5D02-6072-D0C3-5769-174324D2A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5DCB2B4-327E-6B4A-C325-22AD604A3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6C0713-A558-406E-2B27-47DE19F1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258-A509-430A-B961-55BDA0D329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171A3A-2F1C-AA76-F7DD-5622F0DFD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96B347-D81A-CB21-5856-7E0B4D31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F48A-8FBD-40ED-A8EF-99AC0FC99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0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EBD706-A2B7-5F90-DD48-27716F00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D4A8CF-D80C-A78B-9CCA-04EA71D6D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73D689-A961-B9F3-B7C0-0A9F6CF2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258-A509-430A-B961-55BDA0D329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D467EE-99C0-9D9B-7083-832D124F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AE707E-3953-4CD2-4362-6A61C16E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F48A-8FBD-40ED-A8EF-99AC0FC99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7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2D5724-6A5D-6A4A-9488-AA93111C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A0D3BD3-E240-453D-C47B-A539D3614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A54688-4603-F4F8-63E7-3042A1AF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258-A509-430A-B961-55BDA0D329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20B3BB-B6EC-B284-E5DE-031E3A12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E1FFF2-1C42-F548-2F5D-E39428D9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F48A-8FBD-40ED-A8EF-99AC0FC99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1AD7EB-20FF-3E38-5D8B-3BB5CF8F5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09DB23-ECDD-949C-3CBD-49D895DF0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AC0A0AB-A8C1-015A-7F3C-DA14420C6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3A2F45-AB97-4332-0746-B9DC81B7D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258-A509-430A-B961-55BDA0D329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AE38E3-24FC-DAEB-6475-19E2133D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E6D499-55E7-428E-7339-F98B55B4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F48A-8FBD-40ED-A8EF-99AC0FC99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929526-772B-AF17-96E1-5EE25387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7C32FBE-F3DB-835C-31D1-CCA8B461E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540797-4053-2A81-257C-38328D0B0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1AA3395-8B82-3F88-1C5A-51902C99E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70B0914-B16A-420F-2B1B-FF12F1198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E95CBF0-8FC0-6CAE-D147-D982651D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258-A509-430A-B961-55BDA0D329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D3D92F0-0882-CEE8-9B92-FA90455F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AB25CF5-47DC-A875-DDD8-19AE4F33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F48A-8FBD-40ED-A8EF-99AC0FC99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6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104BDD-AEB9-45DD-9A7F-BBA40D47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256252D-76DC-1C9A-0564-9462DD90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258-A509-430A-B961-55BDA0D329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EBCA041-C3C9-A7CF-4F6C-A55A8722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7ACA0FE-C0F9-6950-5BB7-D7CB193B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F48A-8FBD-40ED-A8EF-99AC0FC99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8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1BB56F5-7E19-1258-9FCE-6B8BE75B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258-A509-430A-B961-55BDA0D329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F567CC8-9261-FC30-864C-2F773545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F52398C-3D46-394D-F26D-EA5D9EBC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F48A-8FBD-40ED-A8EF-99AC0FC99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14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91E954-40ED-6302-756C-253C5F85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F597A9-3444-B746-54D0-BA1B6895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E7D5CA-8BB6-7765-8F48-6C97A95AF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06392C-AC9D-952F-A5A9-D3228C84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258-A509-430A-B961-55BDA0D329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FD5556-54EF-10C5-D274-3CCF2552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BB912C7-D084-B9CF-706E-A791092E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F48A-8FBD-40ED-A8EF-99AC0FC99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7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066B65-BCE2-D59F-138F-DA1E7BBBC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5C1CCCB-209F-843A-EE38-DB2AE3B9C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D2B6540-B9B5-94D2-9E03-4809E2C79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23E7C52-EE78-689A-B6FA-29F9A0D9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4258-A509-430A-B961-55BDA0D329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B91597-55F0-A7FE-B73A-76C96793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62E89B-DD4C-761A-A4F9-D6EF92A2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F48A-8FBD-40ED-A8EF-99AC0FC99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2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D2E74A-F8B8-CD76-3630-1066C22A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57CA64B-A442-E19C-A5A7-DB973CBB9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4F9609-0D76-4C60-3544-F447F05C9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4258-A509-430A-B961-55BDA0D32965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DB2009-41E6-C213-06AA-C007C8BBC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6950F1-6281-15A1-495D-9344EA62D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CF48A-8FBD-40ED-A8EF-99AC0FC99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4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33AFA7-BCD5-4610-9740-60B1B8838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062467"/>
          </a:xfrm>
          <a:solidFill>
            <a:srgbClr val="0070C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2800" b="1" u="sng" dirty="0">
                <a:solidFill>
                  <a:schemeClr val="bg1"/>
                </a:solidFill>
              </a:rPr>
              <a:t/>
            </a:r>
            <a:br>
              <a:rPr lang="ru-RU" sz="2800" b="1" u="sng" dirty="0">
                <a:solidFill>
                  <a:schemeClr val="bg1"/>
                </a:solidFill>
              </a:rPr>
            </a:br>
            <a:r>
              <a:rPr lang="ru-RU" sz="2800" b="1" u="sng" dirty="0">
                <a:solidFill>
                  <a:schemeClr val="bg1"/>
                </a:solidFill>
              </a:rPr>
              <a:t>Муниципальное бюджетное учреждение  дополнительного образования  «Центр внешкольной работы»,  г.-к. Сочи</a:t>
            </a:r>
            <a:br>
              <a:rPr lang="ru-RU" sz="2800" b="1" u="sng" dirty="0">
                <a:solidFill>
                  <a:schemeClr val="bg1"/>
                </a:solidFill>
              </a:rPr>
            </a:br>
            <a:r>
              <a:rPr lang="ru-RU" sz="2800" b="1" u="sng" dirty="0">
                <a:solidFill>
                  <a:schemeClr val="bg1"/>
                </a:solidFill>
              </a:rPr>
              <a:t/>
            </a:r>
            <a:br>
              <a:rPr lang="ru-RU" sz="2800" b="1" u="sng" dirty="0">
                <a:solidFill>
                  <a:schemeClr val="bg1"/>
                </a:solidFill>
              </a:rPr>
            </a:br>
            <a:r>
              <a:rPr lang="ru-RU" sz="2800" b="1" u="sng" dirty="0">
                <a:solidFill>
                  <a:schemeClr val="bg1"/>
                </a:solidFill>
              </a:rPr>
              <a:t>Краевая инновационная площадка</a:t>
            </a:r>
            <a:r>
              <a:rPr lang="ru-RU" sz="2400" b="1" i="1" u="sng" dirty="0">
                <a:solidFill>
                  <a:schemeClr val="bg1"/>
                </a:solidFill>
              </a:rPr>
              <a:t/>
            </a:r>
            <a:br>
              <a:rPr lang="ru-RU" sz="2400" b="1" i="1" u="sng" dirty="0">
                <a:solidFill>
                  <a:schemeClr val="bg1"/>
                </a:solidFill>
              </a:rPr>
            </a:br>
            <a:r>
              <a:rPr lang="ru-RU" sz="2400" b="1" i="1" u="sng" dirty="0">
                <a:solidFill>
                  <a:schemeClr val="bg1"/>
                </a:solidFill>
              </a:rPr>
              <a:t/>
            </a:r>
            <a:br>
              <a:rPr lang="ru-RU" sz="2400" b="1" i="1" u="sng" dirty="0">
                <a:solidFill>
                  <a:schemeClr val="bg1"/>
                </a:solidFill>
              </a:rPr>
            </a:br>
            <a:r>
              <a:rPr lang="ru-RU" sz="2800" b="1" u="sng" dirty="0">
                <a:solidFill>
                  <a:schemeClr val="bg1"/>
                </a:solidFill>
              </a:rPr>
              <a:t>Тема инновационного проекта: </a:t>
            </a:r>
            <a:r>
              <a:rPr lang="ru-RU" sz="3200" b="1" dirty="0">
                <a:solidFill>
                  <a:schemeClr val="bg1"/>
                </a:solidFill>
              </a:rPr>
              <a:t>Модель тьюторского сопровождения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формирования и реализации наставнических практик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в организации дополнительного образования.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26AF0E-2D34-4917-B73A-7040D485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466" y="4062467"/>
            <a:ext cx="2269067" cy="301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5056A8-171F-23EC-7865-401DD7C16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4203"/>
            <a:ext cx="9144000" cy="186053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Отчет по результатам работы КИП в 2022</a:t>
            </a:r>
            <a:br>
              <a:rPr lang="ru-RU" sz="3600" b="1" dirty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2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635C97-75DF-7168-D957-698B1DD9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482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       Теоретическая деятельность: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7F2083-0937-F91B-745A-7B78A0FBD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665" y="1080149"/>
            <a:ext cx="3661730" cy="57595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E6436A-494B-6B74-2FCB-77DF1B7F5B0A}"/>
              </a:ext>
            </a:extLst>
          </p:cNvPr>
          <p:cNvSpPr txBox="1"/>
          <p:nvPr/>
        </p:nvSpPr>
        <p:spPr>
          <a:xfrm>
            <a:off x="597022" y="1359202"/>
            <a:ext cx="7091039" cy="46320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just"/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1. Раскрыты теоретические основания </a:t>
            </a:r>
            <a:r>
              <a:rPr lang="ru-RU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тьюторского</a:t>
            </a:r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 сопровождения реализации наставнических практик в организации дополнительного образования.</a:t>
            </a:r>
          </a:p>
          <a:p>
            <a:pPr algn="just"/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just"/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2. Разработана модель </a:t>
            </a:r>
            <a:r>
              <a:rPr lang="ru-RU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тьюторского</a:t>
            </a:r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сопровождения формирования и реализации наставнических практик в организации дополнительного образования</a:t>
            </a:r>
            <a:r>
              <a:rPr lang="ru-RU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</a:p>
          <a:p>
            <a:pPr algn="just"/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just"/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3. Представлено описание системы инновационных подходов, технологий, методов, приемов, форм организации наставнических практик в формате «представитель профессионального сообщества – обучающиеся». </a:t>
            </a:r>
          </a:p>
          <a:p>
            <a:pPr algn="just"/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just"/>
            <a:r>
              <a:rPr lang="ru-RU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4. Разработан методический инструментарий тьюторкого сопровождения формирования и реализации наставнических практик в организации дополнительного образования.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525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635C97-75DF-7168-D957-698B1DD9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       Практическая деятельность: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8519E2-5449-BFA9-DE0D-4AF039E19A66}"/>
              </a:ext>
            </a:extLst>
          </p:cNvPr>
          <p:cNvSpPr txBox="1"/>
          <p:nvPr/>
        </p:nvSpPr>
        <p:spPr>
          <a:xfrm>
            <a:off x="142043" y="1511825"/>
            <a:ext cx="1186056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2060"/>
                </a:solidFill>
              </a:rPr>
              <a:t>Программа постоянно действующего методического семинара «Основы </a:t>
            </a:r>
            <a:r>
              <a:rPr lang="ru-RU" sz="2200" dirty="0" err="1">
                <a:solidFill>
                  <a:srgbClr val="002060"/>
                </a:solidFill>
              </a:rPr>
              <a:t>тьюторского</a:t>
            </a:r>
            <a:r>
              <a:rPr lang="ru-RU" sz="2200" dirty="0">
                <a:solidFill>
                  <a:srgbClr val="002060"/>
                </a:solidFill>
              </a:rPr>
              <a:t> сопровождения формирования и реализации наставнических практик»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30A4D8-C609-2189-3F01-929EC74571DF}"/>
              </a:ext>
            </a:extLst>
          </p:cNvPr>
          <p:cNvSpPr txBox="1"/>
          <p:nvPr/>
        </p:nvSpPr>
        <p:spPr>
          <a:xfrm>
            <a:off x="703555" y="2539254"/>
            <a:ext cx="5049175" cy="31700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70C0"/>
                </a:solidFill>
              </a:rPr>
              <a:t>Серия семинаров в формате вебинаров:</a:t>
            </a:r>
          </a:p>
          <a:p>
            <a:pPr algn="just"/>
            <a:r>
              <a:rPr lang="ru-RU" sz="2000" dirty="0"/>
              <a:t>- «Наставнические практики в условиях взаимодействия ОДО с представителями профессионального сообщества»;</a:t>
            </a:r>
          </a:p>
          <a:p>
            <a:pPr algn="just"/>
            <a:r>
              <a:rPr lang="ru-RU" sz="2000" dirty="0"/>
              <a:t>- «Организационно-технологическое обеспечение наставнических практик в учреждении дополнительного образования»;</a:t>
            </a:r>
          </a:p>
          <a:p>
            <a:pPr algn="just"/>
            <a:r>
              <a:rPr lang="ru-RU" sz="2000" dirty="0"/>
              <a:t>- «Методические инструменты </a:t>
            </a:r>
            <a:r>
              <a:rPr lang="ru-RU" sz="2000" dirty="0" err="1"/>
              <a:t>тьюторского</a:t>
            </a:r>
            <a:r>
              <a:rPr lang="ru-RU" sz="2000" dirty="0"/>
              <a:t> сопровождения наставнических практик».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C5B6EC-BB65-CA7B-9155-A98F80F1B97C}"/>
              </a:ext>
            </a:extLst>
          </p:cNvPr>
          <p:cNvSpPr txBox="1"/>
          <p:nvPr/>
        </p:nvSpPr>
        <p:spPr>
          <a:xfrm>
            <a:off x="6196614" y="2539254"/>
            <a:ext cx="5404281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70C0"/>
                </a:solidFill>
              </a:rPr>
              <a:t>Консультационные встречи с педагогами:</a:t>
            </a:r>
          </a:p>
          <a:p>
            <a:pPr algn="just"/>
            <a:r>
              <a:rPr lang="ru-RU" sz="2000" dirty="0"/>
              <a:t>- «Проектирование профориентационного компонента в содержании дополнительных общеобразовательных программ»;</a:t>
            </a:r>
          </a:p>
          <a:p>
            <a:pPr algn="just"/>
            <a:r>
              <a:rPr lang="ru-RU" sz="2000" dirty="0"/>
              <a:t>- «Проектирование содержания  наставнической практики».</a:t>
            </a:r>
          </a:p>
        </p:txBody>
      </p:sp>
    </p:spTree>
    <p:extLst>
      <p:ext uri="{BB962C8B-B14F-4D97-AF65-F5344CB8AC3E}">
        <p14:creationId xmlns:p14="http://schemas.microsoft.com/office/powerpoint/2010/main" val="5851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CDCA4-98A0-8E01-5794-3E79A710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2042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    Диагностическая деятельность: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33D17B-7712-E655-9679-9A02E948A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2095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 диагностическая методика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определения сформированности уровня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тьюторской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компетентности педагогов, их готовность к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тьюторскому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сопровождению реализации наставнических практик.</a:t>
            </a:r>
          </a:p>
          <a:p>
            <a:pPr marL="0" indent="0" algn="just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Проведена стартовая диагностика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целью определения исходного уровня сформированности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тьюторской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компетентности, готовности педагогов центра к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тьюторскому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сопровождению реализации наставнических практик.</a:t>
            </a:r>
          </a:p>
          <a:p>
            <a:pPr marL="0" indent="0" algn="just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87AD33-E132-7EB2-286F-23520C8A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653" y="1966404"/>
            <a:ext cx="4580456" cy="312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5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CDCA4-98A0-8E01-5794-3E79A710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2042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    Методическая деятельность: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33D17B-7712-E655-9679-9A02E948A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35" y="1639194"/>
            <a:ext cx="11120023" cy="481224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профориентационные компоненты содержания дополнительных общеобразовательных общеразвивающих программ: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журналистского мастерства», «Основы дизайна», «Патриоты России», «Театр, где играю дети», «Театр эстрадной песни», «Поколение «Next»,  «Образовательный туризм».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программы наставнических практик в формате «представитель профессионального сообщества – группа обучающихся»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формах:  профориентационная интерактивная экскурсия, профориентационный квест «погружение в профессию», профессиональная проба, профориентационные мастерские, профориентационная деловая игра / решение кейсов профориентационных заданий, мастер-класс.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банк методических инструментов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наставнических практик: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формы взаимодействия наставнической пары/ группы; проектирования совместных видов деятельности наставника и наставляемого; рефлексии своего участия в наставнической практике.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86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CDCA4-98A0-8E01-5794-3E79A710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6481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    Трансляционная деятельность 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33D17B-7712-E655-9679-9A02E948A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49" y="1825624"/>
            <a:ext cx="11398929" cy="4628441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7400" b="1" dirty="0">
                <a:solidFill>
                  <a:srgbClr val="002060"/>
                </a:solidFill>
              </a:rPr>
              <a:t>Опубликованы статьи, отражающие результаты инновационной деятельности:</a:t>
            </a:r>
          </a:p>
          <a:p>
            <a:pPr marL="0" indent="0" algn="just">
              <a:buNone/>
            </a:pPr>
            <a:r>
              <a:rPr lang="ru-RU" sz="6200" dirty="0"/>
              <a:t>1. </a:t>
            </a:r>
            <a:r>
              <a:rPr lang="ru-RU" sz="6200" dirty="0" err="1"/>
              <a:t>Папантонио</a:t>
            </a:r>
            <a:r>
              <a:rPr lang="ru-RU" sz="6200" dirty="0"/>
              <a:t> Л.К., Шаронова Е.А., </a:t>
            </a:r>
            <a:r>
              <a:rPr lang="ru-RU" sz="6200" dirty="0" err="1"/>
              <a:t>Голавская</a:t>
            </a:r>
            <a:r>
              <a:rPr lang="ru-RU" sz="6200" dirty="0"/>
              <a:t> Н.И. </a:t>
            </a:r>
            <a:r>
              <a:rPr lang="ru-RU" sz="6200" dirty="0" err="1"/>
              <a:t>Тьюторское</a:t>
            </a:r>
            <a:r>
              <a:rPr lang="ru-RU" sz="6200" dirty="0"/>
              <a:t> сопровождение формирования и реализации наставнических практик в организации дополнительного образования // Наставничество как механизм обеспечения качества образования и повышения профессионального мастерства педагогов / Сборник материалов II-ой краевой научно-практической конференции «Наставничество как механизм обеспечения качества образования и  повышения профессионального мастерства педагогов» 18 ноября 2022. – С.65-67.</a:t>
            </a:r>
          </a:p>
          <a:p>
            <a:pPr marL="0" indent="0" algn="just">
              <a:buNone/>
            </a:pPr>
            <a:r>
              <a:rPr lang="ru-RU" sz="6200" dirty="0"/>
              <a:t>2. </a:t>
            </a:r>
            <a:r>
              <a:rPr lang="ru-RU" sz="6200" dirty="0" err="1"/>
              <a:t>Папантонио</a:t>
            </a:r>
            <a:r>
              <a:rPr lang="ru-RU" sz="6200" dirty="0"/>
              <a:t> Л.К. Ключ к успеху в работе с детьми – в инновациях! // Платановая аллея. - 2022. - №1 (133) – С.2.</a:t>
            </a:r>
          </a:p>
          <a:p>
            <a:pPr marL="0" indent="0" algn="just">
              <a:buNone/>
            </a:pPr>
            <a:r>
              <a:rPr lang="ru-RU" sz="6200" dirty="0"/>
              <a:t>3. </a:t>
            </a:r>
            <a:r>
              <a:rPr lang="ru-RU" sz="6200" dirty="0" err="1"/>
              <a:t>Папантонио</a:t>
            </a:r>
            <a:r>
              <a:rPr lang="ru-RU" sz="6200" dirty="0"/>
              <a:t> Л.К. Дело по душе: практико-ориентированные форматы профессионального самоопределения подростков и старшеклассников в учреждении дополнительного образования //  Педагогический вестник Кубани. - 2022. - № 1.-С.10-12.</a:t>
            </a:r>
          </a:p>
          <a:p>
            <a:pPr marL="0" indent="0" algn="just">
              <a:buNone/>
            </a:pPr>
            <a:r>
              <a:rPr lang="ru-RU" sz="6200" dirty="0"/>
              <a:t>4. Прохода А.В. Секреты успеха театральной студии «Неудержимые» // Платановая аллея. – 2022.- № 2(134). – С.2</a:t>
            </a:r>
          </a:p>
          <a:p>
            <a:pPr marL="0" indent="0" algn="just">
              <a:buNone/>
            </a:pPr>
            <a:r>
              <a:rPr lang="ru-RU" sz="6200" dirty="0"/>
              <a:t>5. Ярославцев А.А. </a:t>
            </a:r>
            <a:r>
              <a:rPr lang="ru-RU" sz="6200" dirty="0" err="1"/>
              <a:t>Юнармия</a:t>
            </a:r>
            <a:r>
              <a:rPr lang="ru-RU" sz="6200" dirty="0"/>
              <a:t> – это моя жизнь!  // Платановая аллея. – 2022.- № 2 (134). – С.6</a:t>
            </a:r>
          </a:p>
          <a:p>
            <a:pPr marL="0" indent="0" algn="just">
              <a:buNone/>
            </a:pPr>
            <a:r>
              <a:rPr lang="ru-RU" sz="6200" dirty="0"/>
              <a:t>5. Лето в Центре внешкольной работы – это время возможностей для сочинских мальчишек и девчонок // Платановая аллея. - 2022.- № 3.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98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CDCA4-98A0-8E01-5794-3E79A710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6481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    Трансляционная деятельность 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33D17B-7712-E655-9679-9A02E948A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39" y="1595893"/>
            <a:ext cx="11638626" cy="10951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Запланировано проведение сетевого методического семинара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«Наставнические практики в условиях взаимодействия ОДО с представителями профессионального сообщества», октябрь, 2022 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818F3E-CB8A-3FF4-4D5A-1EBB6C9987F8}"/>
              </a:ext>
            </a:extLst>
          </p:cNvPr>
          <p:cNvSpPr txBox="1"/>
          <p:nvPr/>
        </p:nvSpPr>
        <p:spPr>
          <a:xfrm>
            <a:off x="233039" y="2802344"/>
            <a:ext cx="5058052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Цель семинара: </a:t>
            </a:r>
            <a:r>
              <a:rPr lang="ru-RU" sz="2000" dirty="0"/>
              <a:t>представить опыт Центра внешкольной работы в разработке и реализации профориентационного компонента дополнительной общеобразовательной общеразвивающей программы.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201450-73ED-C71C-0B6F-42110253E561}"/>
              </a:ext>
            </a:extLst>
          </p:cNvPr>
          <p:cNvSpPr txBox="1"/>
          <p:nvPr/>
        </p:nvSpPr>
        <p:spPr>
          <a:xfrm>
            <a:off x="5513033" y="2802344"/>
            <a:ext cx="6540623" cy="4001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Переговорная площадка:  </a:t>
            </a:r>
            <a:r>
              <a:rPr lang="ru-RU" sz="2000" dirty="0"/>
              <a:t>«Профессиональное самоопределение и  профориентационная навигация обучающихся в системе современного дополнительного образования детей».</a:t>
            </a:r>
          </a:p>
          <a:p>
            <a:pPr algn="just"/>
            <a:endParaRPr lang="ru-RU" sz="800" dirty="0"/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Презентационная площадка: </a:t>
            </a:r>
            <a:r>
              <a:rPr lang="ru-RU" sz="2000" dirty="0"/>
              <a:t>«Интерактивные форматы взаимодействия с представителями профессионального сообщества в рамках реализации дополнительной общеобразовательной общеразвивающей программы» </a:t>
            </a:r>
            <a:r>
              <a:rPr lang="ru-RU" dirty="0"/>
              <a:t>(Презентация интерактивных форматов, реализуемых в ЦВР). </a:t>
            </a:r>
          </a:p>
          <a:p>
            <a:pPr algn="just"/>
            <a:endParaRPr lang="ru-RU" sz="800" dirty="0"/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Дискуссионная площадка:   </a:t>
            </a:r>
            <a:r>
              <a:rPr lang="ru-RU" sz="2000" dirty="0"/>
              <a:t>«Наставнические практики в условиях взаимодействия ОДО с представителями профессионального сообщества: поиски решения»</a:t>
            </a:r>
          </a:p>
        </p:txBody>
      </p:sp>
    </p:spTree>
    <p:extLst>
      <p:ext uri="{BB962C8B-B14F-4D97-AF65-F5344CB8AC3E}">
        <p14:creationId xmlns:p14="http://schemas.microsoft.com/office/powerpoint/2010/main" val="1288215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CDCA4-98A0-8E01-5794-3E79A710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062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    Продукт инновационной деятельности: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33D17B-7712-E655-9679-9A02E948A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435" y="2100833"/>
            <a:ext cx="5340658" cy="3332301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Раскрыты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теоретические основы проектирования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тьюторского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сопровождения формирования и реализации наставнических практик в организации дополнительного образования; </a:t>
            </a:r>
          </a:p>
          <a:p>
            <a:pPr algn="just"/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Представлено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научно-теоретического, организационно-технологического, методического обеспечения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тьюторского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сопровождения наставнических практик в организации дополнительного образования.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65" y="1393463"/>
            <a:ext cx="3686612" cy="5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04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620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Cordia New</vt:lpstr>
      <vt:lpstr>DengXian</vt:lpstr>
      <vt:lpstr>Times New Roman</vt:lpstr>
      <vt:lpstr>Тема Office</vt:lpstr>
      <vt:lpstr> Муниципальное бюджетное учреждение  дополнительного образования  «Центр внешкольной работы»,  г.-к. Сочи  Краевая инновационная площадка  Тема инновационного проекта: Модель тьюторского сопровождения  формирования и реализации наставнических практик  в организации дополнительного образования. </vt:lpstr>
      <vt:lpstr>Отчет по результатам работы КИП в 2022 </vt:lpstr>
      <vt:lpstr>       Теоретическая деятельность:</vt:lpstr>
      <vt:lpstr>       Практическая деятельность:</vt:lpstr>
      <vt:lpstr>    Диагностическая деятельность: </vt:lpstr>
      <vt:lpstr>    Методическая деятельность: </vt:lpstr>
      <vt:lpstr>    Трансляционная деятельность : </vt:lpstr>
      <vt:lpstr>    Трансляционная деятельность : </vt:lpstr>
      <vt:lpstr>    Продукт инновационной деятельности: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golavskaya.bsu@mail.ru</dc:creator>
  <cp:lastModifiedBy>79996507919</cp:lastModifiedBy>
  <cp:revision>6</cp:revision>
  <dcterms:created xsi:type="dcterms:W3CDTF">2022-09-01T06:51:13Z</dcterms:created>
  <dcterms:modified xsi:type="dcterms:W3CDTF">2022-09-01T11:36:20Z</dcterms:modified>
</cp:coreProperties>
</file>