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4" r:id="rId1"/>
  </p:sldMasterIdLst>
  <p:notesMasterIdLst>
    <p:notesMasterId r:id="rId15"/>
  </p:notesMasterIdLst>
  <p:handoutMasterIdLst>
    <p:handoutMasterId r:id="rId16"/>
  </p:handoutMasterIdLst>
  <p:sldIdLst>
    <p:sldId id="400" r:id="rId2"/>
    <p:sldId id="419" r:id="rId3"/>
    <p:sldId id="443" r:id="rId4"/>
    <p:sldId id="435" r:id="rId5"/>
    <p:sldId id="436" r:id="rId6"/>
    <p:sldId id="437" r:id="rId7"/>
    <p:sldId id="438" r:id="rId8"/>
    <p:sldId id="439" r:id="rId9"/>
    <p:sldId id="444" r:id="rId10"/>
    <p:sldId id="440" r:id="rId11"/>
    <p:sldId id="441" r:id="rId12"/>
    <p:sldId id="432" r:id="rId13"/>
    <p:sldId id="43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E0"/>
    <a:srgbClr val="002060"/>
    <a:srgbClr val="7E0000"/>
    <a:srgbClr val="E6D2D8"/>
    <a:srgbClr val="C89EAB"/>
    <a:srgbClr val="E9CDDA"/>
    <a:srgbClr val="E0D5C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3896" autoAdjust="0"/>
  </p:normalViewPr>
  <p:slideViewPr>
    <p:cSldViewPr showGuides="1">
      <p:cViewPr varScale="1">
        <p:scale>
          <a:sx n="77" d="100"/>
          <a:sy n="77" d="100"/>
        </p:scale>
        <p:origin x="1589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542E0C-86C8-48A0-B372-F36AB699FAB7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548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362D31-699D-4A2D-B12A-4686BDA2616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745242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businessblog.winweb.com/wp-content/uploads/2010/06/BK.jpg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hyperlink" Target="http://logos-plus.narod.ru/docs1.jpg" TargetMode="Externa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0 из 7907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291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7" descr="http://www.mamazone.pl/media/62521/d%C5%82ugi.jpg"/>
          <p:cNvPicPr>
            <a:picLocks noChangeAspect="1" noChangeArrowheads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36"/>
          <a:stretch>
            <a:fillRect/>
          </a:stretch>
        </p:blipFill>
        <p:spPr bwMode="auto">
          <a:xfrm>
            <a:off x="4286250" y="785813"/>
            <a:ext cx="3000375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5" descr="Картинка 42 из 102153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3143250"/>
            <a:ext cx="2286000" cy="339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16"/>
          <p:cNvGrpSpPr>
            <a:grpSpLocks/>
          </p:cNvGrpSpPr>
          <p:nvPr userDrawn="1"/>
        </p:nvGrpSpPr>
        <p:grpSpPr bwMode="auto">
          <a:xfrm>
            <a:off x="7215188" y="142875"/>
            <a:ext cx="1714500" cy="714375"/>
            <a:chOff x="2712" y="3678"/>
            <a:chExt cx="683" cy="278"/>
          </a:xfrm>
        </p:grpSpPr>
        <p:sp>
          <p:nvSpPr>
            <p:cNvPr id="8" name="Text Box 14"/>
            <p:cNvSpPr txBox="1">
              <a:spLocks noChangeArrowheads="1"/>
            </p:cNvSpPr>
            <p:nvPr/>
          </p:nvSpPr>
          <p:spPr bwMode="gray">
            <a:xfrm>
              <a:off x="2712" y="3789"/>
              <a:ext cx="683" cy="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defRPr/>
              </a:pPr>
              <a:r>
                <a:rPr lang="ru-RU" sz="2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  <a:cs typeface="+mn-cs"/>
                </a:rPr>
                <a:t>Аттестация</a:t>
              </a:r>
              <a:endParaRPr lang="en-US" sz="2000" b="1" dirty="0">
                <a:solidFill>
                  <a:schemeClr val="tx2"/>
                </a:solidFill>
                <a:latin typeface="Arial" charset="0"/>
                <a:cs typeface="+mn-cs"/>
              </a:endParaRPr>
            </a:p>
          </p:txBody>
        </p:sp>
        <p:sp>
          <p:nvSpPr>
            <p:cNvPr id="9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ru-RU">
                <a:latin typeface="Arial" charset="0"/>
                <a:cs typeface="+mn-cs"/>
              </a:endParaRPr>
            </a:p>
          </p:txBody>
        </p:sp>
      </p:grpSp>
      <p:sp>
        <p:nvSpPr>
          <p:cNvPr id="10" name="Rectangle 20"/>
          <p:cNvSpPr>
            <a:spLocks noChangeArrowheads="1"/>
          </p:cNvSpPr>
          <p:nvPr userDrawn="1"/>
        </p:nvSpPr>
        <p:spPr bwMode="gray">
          <a:xfrm>
            <a:off x="214313" y="3714750"/>
            <a:ext cx="3929062" cy="12144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762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ru-RU" alt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B4CED-AED1-4F9E-A4C2-FF6556CABCC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93000091"/>
      </p:ext>
    </p:extLst>
  </p:cSld>
  <p:clrMapOvr>
    <a:masterClrMapping/>
  </p:clrMapOvr>
  <p:transition spd="med"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B3214-8CE8-4B1B-B3A1-FA579D8AA2E2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53198924"/>
      </p:ext>
    </p:extLst>
  </p:cSld>
  <p:clrMapOvr>
    <a:masterClrMapping/>
  </p:clrMapOvr>
  <p:transition spd="med"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749DE-3549-4564-8331-984F97791F8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76128489"/>
      </p:ext>
    </p:extLst>
  </p:cSld>
  <p:clrMapOvr>
    <a:masterClrMapping/>
  </p:clrMapOvr>
  <p:transition spd="med">
    <p:pull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/>
          <p:cNvSpPr txBox="1">
            <a:spLocks noChangeArrowheads="1"/>
          </p:cNvSpPr>
          <p:nvPr userDrawn="1"/>
        </p:nvSpPr>
        <p:spPr bwMode="black">
          <a:xfrm>
            <a:off x="214313" y="142875"/>
            <a:ext cx="86439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602A43"/>
                </a:solidFill>
              </a:rPr>
              <a:t>Министерство образования Московской области</a:t>
            </a:r>
          </a:p>
          <a:p>
            <a:pPr algn="ctr" eaLnBrk="1" hangingPunct="1">
              <a:defRPr/>
            </a:pPr>
            <a:r>
              <a:rPr lang="ru-RU" altLang="ru-RU" sz="2400" b="1" i="1">
                <a:solidFill>
                  <a:srgbClr val="8F4064"/>
                </a:solidFill>
              </a:rPr>
              <a:t>ГОУ Педагогическая академия</a:t>
            </a:r>
            <a:endParaRPr lang="en-US" altLang="ru-RU" sz="2400" b="1" i="1">
              <a:solidFill>
                <a:srgbClr val="8F406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CB906-56BD-4527-8DEE-5D62405126D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6007243"/>
      </p:ext>
    </p:extLst>
  </p:cSld>
  <p:clrMapOvr>
    <a:masterClrMapping/>
  </p:clrMapOvr>
  <p:transition spd="med"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8F8AE-CB86-4B1C-BC22-28020DDCDC7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77885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BD80E-84F8-4D06-B8EF-3EDDE1AFD499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48460863"/>
      </p:ext>
    </p:extLst>
  </p:cSld>
  <p:clrMapOvr>
    <a:masterClrMapping/>
  </p:clrMapOvr>
  <p:transition spd="med"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2E614-FAE7-44C5-A6E1-C50F1C3F6883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21806655"/>
      </p:ext>
    </p:extLst>
  </p:cSld>
  <p:clrMapOvr>
    <a:masterClrMapping/>
  </p:clrMapOvr>
  <p:transition spd="med"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5B2D2-EC0C-4B85-899A-5CE8A96D70CD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34359803"/>
      </p:ext>
    </p:extLst>
  </p:cSld>
  <p:clrMapOvr>
    <a:masterClrMapping/>
  </p:clrMapOvr>
  <p:transition spd="med"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5EA2B-D45F-4256-BC62-A67356A6257E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9877321"/>
      </p:ext>
    </p:extLst>
  </p:cSld>
  <p:clrMapOvr>
    <a:masterClrMapping/>
  </p:clrMapOvr>
  <p:transition spd="med"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D0444-9E2D-4939-A135-5A91762A3696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9387755"/>
      </p:ext>
    </p:extLst>
  </p:cSld>
  <p:clrMapOvr>
    <a:masterClrMapping/>
  </p:clrMapOvr>
  <p:transition spd="med"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72984-151B-440E-8FAD-8EA964B9F3EF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8760258"/>
      </p:ext>
    </p:extLst>
  </p:cSld>
  <p:clrMapOvr>
    <a:masterClrMapping/>
  </p:clrMapOvr>
  <p:transition spd="med"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7F05D-DE91-4FD9-B908-45A9E180FF9B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231308691"/>
      </p:ext>
    </p:extLst>
  </p:cSld>
  <p:clrMapOvr>
    <a:masterClrMapping/>
  </p:clrMapOvr>
  <p:transition spd="med"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D6FE28-9BA8-49DA-B319-1B0A03B6E90A}" type="slidenum">
              <a:rPr lang="en-US" altLang="ru-RU"/>
              <a:pPr>
                <a:defRPr/>
              </a:pPr>
              <a:t>‹#›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  <p:sldLayoutId id="2147484976" r:id="rId12"/>
  </p:sldLayoutIdLst>
  <p:transition spd="med">
    <p:pull dir="r"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pic>
        <p:nvPicPr>
          <p:cNvPr id="614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57175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179388" y="5229225"/>
            <a:ext cx="42243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ru-RU" altLang="ru-RU">
                <a:solidFill>
                  <a:srgbClr val="002060"/>
                </a:solidFill>
              </a:rPr>
              <a:t>ГБОУ ИРО Краснодарского края</a:t>
            </a:r>
          </a:p>
          <a:p>
            <a:r>
              <a:rPr lang="en-US" altLang="ru-RU">
                <a:solidFill>
                  <a:srgbClr val="002060"/>
                </a:solidFill>
              </a:rPr>
              <a:t>www.iro23.ru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en-US" altLang="ru-RU">
                <a:solidFill>
                  <a:srgbClr val="002060"/>
                </a:solidFill>
              </a:rPr>
              <a:t>e-mail: post@iro23.ru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r>
              <a:rPr lang="ru-RU" altLang="ru-RU">
                <a:solidFill>
                  <a:srgbClr val="002060"/>
                </a:solidFill>
              </a:rPr>
              <a:t>тел.: +7 (861) 232-85-78</a:t>
            </a:r>
            <a:endParaRPr lang="en-US" altLang="ru-RU">
              <a:solidFill>
                <a:srgbClr val="002060"/>
              </a:solidFill>
            </a:endParaRPr>
          </a:p>
          <a:p>
            <a:endParaRPr lang="en-US" altLang="ru-RU" sz="100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3848" y="3438292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90525" y="2125663"/>
            <a:ext cx="8351838" cy="20272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Аттестации педагогических работников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ru-RU" sz="2400" b="1" dirty="0">
                <a:solidFill>
                  <a:srgbClr val="002060"/>
                </a:solidFill>
                <a:latin typeface="Arial" charset="0"/>
                <a:cs typeface="Arial" charset="0"/>
              </a:rPr>
              <a:t>соответствия занимаемой должности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419600" y="5229225"/>
            <a:ext cx="448786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r>
              <a:rPr lang="ru-RU" altLang="ru-RU">
                <a:solidFill>
                  <a:srgbClr val="002060"/>
                </a:solidFill>
              </a:rPr>
              <a:t>Отдел сопровождения процедуры аттестации педагогических работников</a:t>
            </a:r>
          </a:p>
          <a:p>
            <a:pPr algn="r"/>
            <a:r>
              <a:rPr lang="en-US" altLang="ru-RU">
                <a:solidFill>
                  <a:srgbClr val="002060"/>
                </a:solidFill>
              </a:rPr>
              <a:t>e-mail: oa@iro23.ru               </a:t>
            </a:r>
            <a:endParaRPr lang="ru-RU" altLang="ru-RU">
              <a:solidFill>
                <a:srgbClr val="002060"/>
              </a:solidFill>
            </a:endParaRPr>
          </a:p>
          <a:p>
            <a:pPr algn="r"/>
            <a:r>
              <a:rPr lang="ru-RU" altLang="ru-RU">
                <a:solidFill>
                  <a:srgbClr val="002060"/>
                </a:solidFill>
              </a:rPr>
              <a:t>тел.: +7 (861) 232-</a:t>
            </a:r>
            <a:r>
              <a:rPr lang="en-US" altLang="ru-RU">
                <a:solidFill>
                  <a:srgbClr val="002060"/>
                </a:solidFill>
              </a:rPr>
              <a:t>17</a:t>
            </a:r>
            <a:r>
              <a:rPr lang="ru-RU" altLang="ru-RU">
                <a:solidFill>
                  <a:srgbClr val="002060"/>
                </a:solidFill>
              </a:rPr>
              <a:t>-</a:t>
            </a:r>
            <a:r>
              <a:rPr lang="en-US" altLang="ru-RU">
                <a:solidFill>
                  <a:srgbClr val="002060"/>
                </a:solidFill>
              </a:rPr>
              <a:t>09</a:t>
            </a:r>
          </a:p>
          <a:p>
            <a:endParaRPr lang="en-US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536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28863"/>
            <a:ext cx="8640762" cy="11160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u="sng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подписывает председатель, заместитель, секретарь, члены комиссии.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Хранится с представлениями у работодателя.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179388" y="3830638"/>
            <a:ext cx="6408737" cy="1758950"/>
          </a:xfrm>
          <a:prstGeom prst="downArrow">
            <a:avLst>
              <a:gd name="adj1" fmla="val 90488"/>
              <a:gd name="adj2" fmla="val 518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b="1" u="sng" dirty="0">
              <a:solidFill>
                <a:srgbClr val="C00000"/>
              </a:solidFill>
            </a:endParaRPr>
          </a:p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</a:rPr>
              <a:t>Выписка из протокола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составляется секретарем комиссии не позднее 2 рабочих дней со дня аттестации: ФИО, должность, дата заседания, результаты голосования, решение</a:t>
            </a: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719138" y="5732463"/>
            <a:ext cx="540067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b="1" u="sng" dirty="0">
                <a:solidFill>
                  <a:srgbClr val="C00000"/>
                </a:solidFill>
                <a:latin typeface="Calibri" panose="020F0502020204030204"/>
                <a:cs typeface="+mn-cs"/>
              </a:rPr>
              <a:t>Хранится в личном деле педагогического работника</a:t>
            </a:r>
          </a:p>
        </p:txBody>
      </p:sp>
      <p:sp>
        <p:nvSpPr>
          <p:cNvPr id="6" name="Выноска 1 5"/>
          <p:cNvSpPr/>
          <p:nvPr/>
        </p:nvSpPr>
        <p:spPr>
          <a:xfrm>
            <a:off x="6988175" y="3663950"/>
            <a:ext cx="2016125" cy="1624013"/>
          </a:xfrm>
          <a:prstGeom prst="borderCallout1">
            <a:avLst>
              <a:gd name="adj1" fmla="val 40170"/>
              <a:gd name="adj2" fmla="val -2549"/>
              <a:gd name="adj3" fmla="val 22405"/>
              <a:gd name="adj4" fmla="val -3208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Познакомить педагога под роспись в течение 3 рабочих дней после составления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638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374775"/>
            <a:ext cx="8640762" cy="6858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574675" y="4829175"/>
            <a:ext cx="7416800" cy="4714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4. </a:t>
            </a:r>
            <a:r>
              <a:rPr lang="ru-RU" sz="2400" dirty="0">
                <a:latin typeface="Arial" charset="0"/>
                <a:cs typeface="Arial" charset="0"/>
              </a:rPr>
              <a:t>Протокол заседания аттестационной комиссии 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515938" y="2371725"/>
            <a:ext cx="7585075" cy="45561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554038" y="3211513"/>
            <a:ext cx="7546975" cy="4683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Приказ о проведении аттестации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554038" y="3967163"/>
            <a:ext cx="7466012" cy="520700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>
                <a:latin typeface="Arial" charset="0"/>
                <a:cs typeface="Arial" charset="0"/>
              </a:rPr>
              <a:t>Представление</a:t>
            </a:r>
            <a:endParaRPr lang="ru-RU" sz="2000" dirty="0">
              <a:latin typeface="Arial" charset="0"/>
              <a:cs typeface="Arial" charset="0"/>
            </a:endParaRPr>
          </a:p>
        </p:txBody>
      </p:sp>
      <p:sp>
        <p:nvSpPr>
          <p:cNvPr id="16" name="AutoShape 8"/>
          <p:cNvSpPr>
            <a:spLocks noChangeArrowheads="1"/>
          </p:cNvSpPr>
          <p:nvPr/>
        </p:nvSpPr>
        <p:spPr bwMode="gray">
          <a:xfrm>
            <a:off x="601663" y="5727700"/>
            <a:ext cx="7418387" cy="509588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5. </a:t>
            </a:r>
            <a:r>
              <a:rPr lang="ru-RU" sz="2400" dirty="0">
                <a:latin typeface="Arial" charset="0"/>
                <a:cs typeface="Arial" charset="0"/>
              </a:rPr>
              <a:t>Выписка из протокола в личном деле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pic>
        <p:nvPicPr>
          <p:cNvPr id="1741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258763"/>
            <a:ext cx="900112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069975" y="258763"/>
            <a:ext cx="7988300" cy="96837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73038" y="4797425"/>
            <a:ext cx="8878887" cy="1800225"/>
          </a:xfrm>
          <a:prstGeom prst="roundRect">
            <a:avLst>
              <a:gd name="adj" fmla="val 50000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defRPr/>
            </a:pP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28, п. 13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… обеспечение функционирования </a:t>
            </a:r>
          </a:p>
          <a:p>
            <a:pPr algn="ctr">
              <a:lnSpc>
                <a:spcPct val="115000"/>
              </a:lnSpc>
              <a:defRPr/>
            </a:pPr>
            <a:r>
              <a:rPr lang="ru-RU" altLang="ru-RU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внутренней системы оценки качества образования</a:t>
            </a:r>
            <a:endParaRPr lang="ru-RU" altLang="ru-RU" sz="2800" u="sng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defRPr/>
            </a:pPr>
            <a:endParaRPr lang="ru-RU" altLang="ru-RU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gray">
          <a:xfrm>
            <a:off x="200025" y="1484313"/>
            <a:ext cx="8878888" cy="3024187"/>
          </a:xfrm>
          <a:prstGeom prst="roundRect">
            <a:avLst>
              <a:gd name="adj" fmla="val 22336"/>
            </a:avLst>
          </a:prstGeom>
          <a:solidFill>
            <a:srgbClr val="ECE5E0"/>
          </a:solidFill>
          <a:ln w="28575" algn="ctr">
            <a:solidFill>
              <a:schemeClr val="tx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Качество образования –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комплексная характеристика образовательной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 деятельности и подготовки обучающегося, выражающая степень их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 соответствия федеральным государственным образовательным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стандартам, образовательным стандартам, федеральным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государственным требованиям и (или) потребностям физического или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юридического лица, в интересах которого осуществляется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образовательная деятельность, в том числе степень </a:t>
            </a:r>
          </a:p>
          <a:p>
            <a:pPr algn="ctr" eaLnBrk="1" hangingPunct="1">
              <a:defRPr/>
            </a:pPr>
            <a:r>
              <a:rPr lang="ru-RU" altLang="ru-RU" sz="2000">
                <a:cs typeface="Times New Roman" panose="02020603050405020304" pitchFamily="18" charset="0"/>
              </a:rPr>
              <a:t>достижения планируемых результатов образовательной программы</a:t>
            </a:r>
            <a:endParaRPr lang="en-US" altLang="ru-RU" sz="200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8436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771525"/>
          </a:xfrm>
        </p:spPr>
        <p:txBody>
          <a:bodyPr/>
          <a:lstStyle/>
          <a:p>
            <a:pPr algn="ctr" eaLnBrk="1" hangingPunct="1"/>
            <a:r>
              <a:rPr lang="ru-RU" altLang="ru-RU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</a:t>
            </a:r>
          </a:p>
        </p:txBody>
      </p:sp>
      <p:pic>
        <p:nvPicPr>
          <p:cNvPr id="18437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2263775" y="1074738"/>
            <a:ext cx="6551613" cy="5791200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Работа в соответствии с действующими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нормативными и распорядительными документами.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2. Своевременное выявление результатов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профессиональной деятельности педагогических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работников, использование итогов внутренней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оценки качества образования на уровне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3. Контроль и неукоснительное выполнение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положений Порядка проведения аттестации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в целях подтверждения соответствия занимаемой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должности.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4. Систематическое планирование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методической работы.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5. Неформальное информирование 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консультирование по вопросам аттестации.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6. Контроль открытой информации на сайте ОО.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7. Сокращение количества документов,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подтверждающих результаты профессиональной</a:t>
            </a:r>
          </a:p>
          <a:p>
            <a:pPr eaLnBrk="1" hangingPunct="1">
              <a:defRPr/>
            </a:pPr>
            <a:r>
              <a:rPr lang="ru-RU" sz="2000" dirty="0">
                <a:solidFill>
                  <a:srgbClr val="002060"/>
                </a:solidFill>
                <a:latin typeface="Arial" charset="0"/>
                <a:cs typeface="Arial" charset="0"/>
              </a:rPr>
              <a:t>деятельности педагогических работников.</a:t>
            </a:r>
          </a:p>
          <a:p>
            <a:pPr eaLnBrk="1" hangingPunct="1">
              <a:defRPr/>
            </a:pP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18440" name="Объект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5583238"/>
            <a:ext cx="1862137" cy="119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Объект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406525"/>
            <a:ext cx="1903412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Объект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3429000"/>
            <a:ext cx="1862137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7171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717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84213" y="4221163"/>
            <a:ext cx="7775575" cy="19446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организаций,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684213" y="1808163"/>
            <a:ext cx="7775575" cy="162083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Федеральный закон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образовании в Российской Федерации»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№ 273-ФЗ от 29 декабря 2012 года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1258888" y="257175"/>
            <a:ext cx="7885112" cy="941388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проводится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основании федеральных нормативных документов</a:t>
            </a:r>
          </a:p>
        </p:txBody>
      </p:sp>
      <p:pic>
        <p:nvPicPr>
          <p:cNvPr id="819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247650" y="1387475"/>
            <a:ext cx="8694738" cy="11350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</a:t>
            </a: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Порядка проведения аттестации </a:t>
            </a: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педагогических работников </a:t>
            </a:r>
          </a:p>
          <a:p>
            <a:pPr algn="ctr" eaLnBrk="1" hangingPunct="1">
              <a:defRPr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247650" y="2608263"/>
            <a:ext cx="704850" cy="77946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E3D9D3"/>
              </a:solidFill>
            </a:endParaRPr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gray">
          <a:xfrm>
            <a:off x="1547813" y="2997200"/>
            <a:ext cx="7362825" cy="1622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Приказ Министерства здравоохранения и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социального развития РФ от 26 августа 2010 г. № 761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 «Об утверждении Единого квалификационного справочника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должностей руководителей, специалистов и служащих, раздел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Квалификационные характеристики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работников образования»</a:t>
            </a: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1547813" y="4870450"/>
            <a:ext cx="7400925" cy="17272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Постановление Правительства РФ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от 8 августа 2013 г. № 678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«Об утверждении </a:t>
            </a:r>
            <a:r>
              <a:rPr lang="ru-RU" u="sng" dirty="0">
                <a:solidFill>
                  <a:srgbClr val="000000"/>
                </a:solidFill>
                <a:latin typeface="Arial" charset="0"/>
              </a:rPr>
              <a:t>номенклатуры должностей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педагогических работников организаций, 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осуществляющих образовательную деятельность, должностей</a:t>
            </a:r>
          </a:p>
          <a:p>
            <a:pPr algn="ctr">
              <a:defRPr/>
            </a:pPr>
            <a:r>
              <a:rPr lang="ru-RU" dirty="0">
                <a:solidFill>
                  <a:srgbClr val="000000"/>
                </a:solidFill>
                <a:latin typeface="Arial" charset="0"/>
              </a:rPr>
              <a:t>руководителей образовательных организаций»</a:t>
            </a:r>
          </a:p>
        </p:txBody>
      </p:sp>
      <p:grpSp>
        <p:nvGrpSpPr>
          <p:cNvPr id="23" name="Group 9"/>
          <p:cNvGrpSpPr>
            <a:grpSpLocks/>
          </p:cNvGrpSpPr>
          <p:nvPr/>
        </p:nvGrpSpPr>
        <p:grpSpPr bwMode="auto">
          <a:xfrm>
            <a:off x="468585" y="5301208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2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2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0" name="Group 9"/>
          <p:cNvGrpSpPr>
            <a:grpSpLocks/>
          </p:cNvGrpSpPr>
          <p:nvPr/>
        </p:nvGrpSpPr>
        <p:grpSpPr bwMode="auto">
          <a:xfrm>
            <a:off x="427300" y="3618336"/>
            <a:ext cx="381000" cy="381000"/>
            <a:chOff x="2078" y="1680"/>
            <a:chExt cx="1615" cy="1615"/>
          </a:xfrm>
          <a:solidFill>
            <a:schemeClr val="accent1">
              <a:lumMod val="50000"/>
            </a:schemeClr>
          </a:solidFill>
        </p:grpSpPr>
        <p:sp>
          <p:nvSpPr>
            <p:cNvPr id="31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2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ru-RU" altLang="ru-RU" sz="1800">
                <a:solidFill>
                  <a:srgbClr val="000000"/>
                </a:solidFill>
              </a:endParaRPr>
            </a:p>
          </p:txBody>
        </p:sp>
        <p:sp>
          <p:nvSpPr>
            <p:cNvPr id="33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pFill/>
            <a:ln w="3175" algn="ctr">
              <a:solidFill>
                <a:schemeClr val="accent1">
                  <a:lumMod val="50000"/>
                </a:schemeClr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9220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358775" y="4365625"/>
            <a:ext cx="8534400" cy="21590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</a:t>
            </a: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6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  <a:p>
            <a:pPr algn="ctr" eaLnBrk="1" hangingPunct="1">
              <a:defRPr/>
            </a:pPr>
            <a:endParaRPr lang="ru-RU" sz="16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Раздел 2 Аттестация педагогических работников в целях </a:t>
            </a:r>
          </a:p>
          <a:p>
            <a:pPr algn="ctr" eaLnBrk="1" hangingPunct="1">
              <a:defRPr/>
            </a:pPr>
            <a:r>
              <a:rPr lang="ru-RU" u="sng" dirty="0">
                <a:solidFill>
                  <a:srgbClr val="002060"/>
                </a:solidFill>
                <a:latin typeface="Arial" charset="0"/>
                <a:cs typeface="Arial" charset="0"/>
              </a:rPr>
              <a:t>подтверждения соответствия занимаемой должности</a:t>
            </a:r>
            <a:endParaRPr lang="en-US" u="sng" dirty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36550" y="1390650"/>
            <a:ext cx="8459788" cy="2695575"/>
          </a:xfrm>
          <a:prstGeom prst="roundRect">
            <a:avLst>
              <a:gd name="adj" fmla="val 3588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ru-RU" altLang="ru-RU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ru-RU" altLang="ru-RU">
                <a:solidFill>
                  <a:srgbClr val="002060"/>
                </a:solidFill>
              </a:rPr>
              <a:t>Федеральный закон «Об образовании в Российской Федерации»</a:t>
            </a:r>
          </a:p>
          <a:p>
            <a:pPr algn="ctr">
              <a:defRPr/>
            </a:pPr>
            <a:endParaRPr lang="ru-RU" altLang="ru-RU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49. Аттестация педагогических работников</a:t>
            </a:r>
            <a:endParaRPr lang="ru-RU" altLang="ru-RU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п. 2. Проведение аттестации педагогических работников </a:t>
            </a:r>
            <a:r>
              <a:rPr lang="ru-RU" altLang="ru-RU" u="sng">
                <a:cs typeface="Times New Roman" panose="02020603050405020304" pitchFamily="18" charset="0"/>
              </a:rPr>
              <a:t>в целях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подтверждения соответствия педагогических работников занимаемым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ими должностям </a:t>
            </a:r>
            <a:r>
              <a:rPr lang="ru-RU" altLang="ru-RU">
                <a:cs typeface="Times New Roman" panose="02020603050405020304" pitchFamily="18" charset="0"/>
              </a:rPr>
              <a:t>осуществляется один раз в пять лет на основе оценки их </a:t>
            </a: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профессиональной деятельности </a:t>
            </a:r>
            <a:r>
              <a:rPr lang="ru-RU" altLang="ru-RU" u="sng">
                <a:cs typeface="Times New Roman" panose="02020603050405020304" pitchFamily="18" charset="0"/>
              </a:rPr>
              <a:t>аттестационными комиссиями, </a:t>
            </a:r>
          </a:p>
          <a:p>
            <a:pPr algn="ctr">
              <a:defRPr/>
            </a:pPr>
            <a:r>
              <a:rPr lang="ru-RU" altLang="ru-RU" u="sng">
                <a:cs typeface="Times New Roman" panose="02020603050405020304" pitchFamily="18" charset="0"/>
              </a:rPr>
              <a:t>самостоятельно формируемыми организациями</a:t>
            </a:r>
            <a:r>
              <a:rPr lang="ru-RU" altLang="ru-RU">
                <a:cs typeface="Times New Roman" panose="02020603050405020304" pitchFamily="18" charset="0"/>
              </a:rPr>
              <a:t>, </a:t>
            </a:r>
          </a:p>
          <a:p>
            <a:pPr algn="ctr">
              <a:defRPr/>
            </a:pPr>
            <a:r>
              <a:rPr lang="ru-RU" altLang="ru-RU">
                <a:cs typeface="Times New Roman" panose="02020603050405020304" pitchFamily="18" charset="0"/>
              </a:rPr>
              <a:t>осуществляющими образовательную деятельность.</a:t>
            </a:r>
            <a:endParaRPr lang="ru-RU" altLang="ru-RU" b="1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ru-RU" altLang="ru-RU" b="1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0243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0244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AutoShape 8"/>
          <p:cNvSpPr>
            <a:spLocks noChangeArrowheads="1"/>
          </p:cNvSpPr>
          <p:nvPr/>
        </p:nvSpPr>
        <p:spPr bwMode="gray">
          <a:xfrm>
            <a:off x="658813" y="2979738"/>
            <a:ext cx="7969250" cy="136842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eaLnBrk="1" hangingPunct="1">
              <a:buFontTx/>
              <a:buAutoNum type="arabicPeriod"/>
              <a:defRPr/>
            </a:pPr>
            <a:r>
              <a:rPr lang="ru-RU" sz="2400" u="sng" dirty="0">
                <a:latin typeface="Arial" charset="0"/>
                <a:cs typeface="Arial" charset="0"/>
              </a:rPr>
              <a:t>Приказ о создании аттестационной комиссии ОО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председатель, заместитель председателя,</a:t>
            </a:r>
          </a:p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секретарь, члены комиссии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58775" y="2125663"/>
            <a:ext cx="8569325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180138" y="4868863"/>
            <a:ext cx="2447925" cy="1638300"/>
          </a:xfrm>
          <a:prstGeom prst="wedgeRoundRectCallout">
            <a:avLst>
              <a:gd name="adj1" fmla="val -96901"/>
              <a:gd name="adj2" fmla="val -73012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представитель первичной профсоюзной организации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149350" y="1390650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1267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1268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88913" y="2178050"/>
            <a:ext cx="8713787" cy="6524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808038" y="3430588"/>
            <a:ext cx="5689600" cy="9001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2. </a:t>
            </a:r>
            <a:r>
              <a:rPr lang="ru-RU" sz="2400" u="sng" dirty="0">
                <a:latin typeface="Arial" charset="0"/>
                <a:cs typeface="Arial" charset="0"/>
              </a:rPr>
              <a:t>Приказ о проведении аттестации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958013" y="2995613"/>
            <a:ext cx="1944687" cy="1335087"/>
          </a:xfrm>
          <a:prstGeom prst="wedgeRoundRectCallout">
            <a:avLst>
              <a:gd name="adj1" fmla="val -71985"/>
              <a:gd name="adj2" fmla="val 4027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Обязательно – </a:t>
            </a:r>
            <a:r>
              <a:rPr lang="ru-RU" sz="2000" b="1" u="sng" dirty="0">
                <a:solidFill>
                  <a:srgbClr val="C00000"/>
                </a:solidFill>
              </a:rPr>
              <a:t>список </a:t>
            </a:r>
            <a:r>
              <a:rPr lang="ru-RU" sz="2000" b="1" dirty="0">
                <a:solidFill>
                  <a:srgbClr val="C00000"/>
                </a:solidFill>
              </a:rPr>
              <a:t>аттестуемых, </a:t>
            </a:r>
            <a:r>
              <a:rPr lang="ru-RU" sz="2000" b="1" u="sng" dirty="0">
                <a:solidFill>
                  <a:srgbClr val="C00000"/>
                </a:solidFill>
              </a:rPr>
              <a:t>график </a:t>
            </a: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850" y="4529138"/>
            <a:ext cx="833438" cy="1125537"/>
          </a:xfrm>
          <a:prstGeom prst="curvedLeftArrow">
            <a:avLst>
              <a:gd name="adj1" fmla="val 25000"/>
              <a:gd name="adj2" fmla="val 61054"/>
              <a:gd name="adj3" fmla="val 453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AutoShape 8"/>
          <p:cNvSpPr>
            <a:spLocks noChangeArrowheads="1"/>
          </p:cNvSpPr>
          <p:nvPr/>
        </p:nvSpPr>
        <p:spPr bwMode="gray">
          <a:xfrm>
            <a:off x="363538" y="4846638"/>
            <a:ext cx="6748462" cy="1616075"/>
          </a:xfrm>
          <a:prstGeom prst="roundRect">
            <a:avLst>
              <a:gd name="adj" fmla="val 1631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ВАЖНО!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Работодатель знакомит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педагогических работников с </a:t>
            </a:r>
          </a:p>
          <a:p>
            <a:pPr algn="ctr" eaLnBrk="1" hangingPunct="1">
              <a:defRPr/>
            </a:pPr>
            <a:r>
              <a:rPr lang="ru-RU" b="1" dirty="0">
                <a:latin typeface="Arial" charset="0"/>
                <a:cs typeface="Arial" charset="0"/>
              </a:rPr>
              <a:t>приказом – списком, графиком – под роспись </a:t>
            </a:r>
          </a:p>
          <a:p>
            <a:pPr algn="ctr" eaLnBrk="1" hangingPunct="1">
              <a:defRPr/>
            </a:pPr>
            <a:r>
              <a:rPr lang="ru-RU" sz="2000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не менее чем за 30 дней до проведения аттестации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1219200" y="1444625"/>
            <a:ext cx="6654800" cy="64928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Приказ Министерства образования и науки РФ </a:t>
            </a:r>
            <a:r>
              <a:rPr lang="ru-RU" sz="1400" b="1" dirty="0">
                <a:solidFill>
                  <a:srgbClr val="002060"/>
                </a:solidFill>
                <a:latin typeface="Arial" charset="0"/>
                <a:cs typeface="Arial" charset="0"/>
              </a:rPr>
              <a:t>от 7 апреля 2014 г. № 276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«Об утверждении Порядка проведения аттестации педагогических работников </a:t>
            </a:r>
          </a:p>
          <a:p>
            <a:pPr algn="ctr" eaLnBrk="1" hangingPunct="1">
              <a:defRPr/>
            </a:pPr>
            <a:r>
              <a:rPr lang="ru-RU" sz="1400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организаций, осуществляющих образовательную деятельность»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2292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79388" y="2349500"/>
            <a:ext cx="6529387" cy="2663825"/>
          </a:xfrm>
          <a:prstGeom prst="roundRect">
            <a:avLst>
              <a:gd name="adj" fmla="val 4093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400" dirty="0">
                <a:latin typeface="Arial" charset="0"/>
                <a:cs typeface="Arial" charset="0"/>
              </a:rPr>
              <a:t>3. </a:t>
            </a:r>
            <a:r>
              <a:rPr lang="ru-RU" sz="2400" u="sng" dirty="0">
                <a:latin typeface="Arial" charset="0"/>
                <a:cs typeface="Arial" charset="0"/>
              </a:rPr>
              <a:t>Представление</a:t>
            </a:r>
            <a:r>
              <a:rPr lang="ru-RU" sz="2400" dirty="0">
                <a:latin typeface="Arial" charset="0"/>
                <a:cs typeface="Arial" charset="0"/>
              </a:rPr>
              <a:t>: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ФИО, должность, дата заключения трудового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договора, уровень образования, информация о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дополнительном профессиональном образовании,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результаты предыдущих аттестаций, </a:t>
            </a:r>
            <a:r>
              <a:rPr lang="ru-RU" sz="2000" u="sng" dirty="0">
                <a:latin typeface="Arial" charset="0"/>
                <a:cs typeface="Arial" charset="0"/>
              </a:rPr>
              <a:t>оценка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u="sng" dirty="0">
                <a:latin typeface="Arial" charset="0"/>
                <a:cs typeface="Arial" charset="0"/>
              </a:rPr>
              <a:t>результатов профессиональной деятельности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4868863"/>
            <a:ext cx="2735262" cy="1819275"/>
          </a:xfrm>
          <a:prstGeom prst="wedgeRoundRectCallout">
            <a:avLst>
              <a:gd name="adj1" fmla="val -37861"/>
              <a:gd name="adj2" fmla="val -68129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</a:rPr>
              <a:t>Знакомит с представлением под роспись не позднее чем </a:t>
            </a:r>
            <a:r>
              <a:rPr lang="ru-RU" sz="2000" b="1" u="sng" dirty="0">
                <a:solidFill>
                  <a:srgbClr val="C00000"/>
                </a:solidFill>
              </a:rPr>
              <a:t>за 30 дней </a:t>
            </a:r>
            <a:r>
              <a:rPr lang="ru-RU" sz="2000" b="1" dirty="0">
                <a:solidFill>
                  <a:srgbClr val="C00000"/>
                </a:solidFill>
              </a:rPr>
              <a:t>до проведения аттестации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prstClr val="white"/>
                </a:solidFill>
              </a:rPr>
              <a:t>+</a:t>
            </a:r>
          </a:p>
        </p:txBody>
      </p:sp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1150938" y="217488"/>
            <a:ext cx="7885112" cy="941387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</a:pP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Аттестация педагогических работников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целях подтверждения соответствия </a:t>
            </a:r>
            <a:b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занимаемой должности</a:t>
            </a:r>
          </a:p>
        </p:txBody>
      </p:sp>
      <p:pic>
        <p:nvPicPr>
          <p:cNvPr id="13316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257175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179388" y="1484313"/>
            <a:ext cx="8856662" cy="64928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002060"/>
                </a:solidFill>
                <a:latin typeface="Arial" charset="0"/>
                <a:cs typeface="Arial" charset="0"/>
              </a:rPr>
              <a:t>Организация и проведение аттестации в образовательной организации</a:t>
            </a:r>
          </a:p>
          <a:p>
            <a:pPr algn="ctr" eaLnBrk="1" hangingPunct="1">
              <a:defRPr/>
            </a:pPr>
            <a:r>
              <a:rPr lang="ru-RU" b="1" u="sng" dirty="0">
                <a:solidFill>
                  <a:srgbClr val="C00000"/>
                </a:solidFill>
                <a:latin typeface="Arial" charset="0"/>
                <a:cs typeface="Arial" charset="0"/>
              </a:rPr>
              <a:t>(ответственность руководителя)</a:t>
            </a:r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gray">
          <a:xfrm>
            <a:off x="195263" y="2347913"/>
            <a:ext cx="5976937" cy="1979612"/>
          </a:xfrm>
          <a:prstGeom prst="roundRect">
            <a:avLst>
              <a:gd name="adj" fmla="val 24914"/>
            </a:avLst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 algn="ctr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Сведения о педагогических работниках </a:t>
            </a:r>
          </a:p>
          <a:p>
            <a:pPr eaLnBrk="1" hangingPunct="1">
              <a:defRPr/>
            </a:pPr>
            <a:r>
              <a:rPr lang="ru-RU" sz="2000" dirty="0">
                <a:latin typeface="Arial" charset="0"/>
                <a:cs typeface="Arial" charset="0"/>
              </a:rPr>
              <a:t>должны храниться в ОО, оценка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профессиональных и деловых качеств,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результатов профессиональной деятельности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должна обеспечиваться руководителем или </a:t>
            </a:r>
          </a:p>
          <a:p>
            <a:pPr eaLnBrk="1" hangingPunct="1">
              <a:defRPr/>
            </a:pPr>
            <a:r>
              <a:rPr lang="ru-RU" sz="2000" dirty="0">
                <a:solidFill>
                  <a:prstClr val="black"/>
                </a:solidFill>
                <a:latin typeface="Arial" charset="0"/>
                <a:cs typeface="Arial" charset="0"/>
              </a:rPr>
              <a:t>заместителем руководителя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00788" y="2540000"/>
            <a:ext cx="2592387" cy="3408363"/>
          </a:xfrm>
          <a:prstGeom prst="wedgeRoundRectCallout">
            <a:avLst>
              <a:gd name="adj1" fmla="val -89151"/>
              <a:gd name="adj2" fmla="val 4985"/>
              <a:gd name="adj3" fmla="val 16667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Письмо Департамента государственной политики в сфере общего образования от 21 марта 2017 года «О принятии мер по устранению избыточной отчетности»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5" name="Выноска 1 4"/>
          <p:cNvSpPr/>
          <p:nvPr/>
        </p:nvSpPr>
        <p:spPr>
          <a:xfrm>
            <a:off x="1476375" y="5013325"/>
            <a:ext cx="4248150" cy="1223963"/>
          </a:xfrm>
          <a:prstGeom prst="borderCallout1">
            <a:avLst>
              <a:gd name="adj1" fmla="val -7928"/>
              <a:gd name="adj2" fmla="val 17802"/>
              <a:gd name="adj3" fmla="val -50579"/>
              <a:gd name="adj4" fmla="val -428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Исключить практику привлечения учителей к составлению представлений для проведения аттестации 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127125"/>
            <a:ext cx="9180513" cy="572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19075"/>
            <a:ext cx="9144000" cy="979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/>
              <a:t>+</a:t>
            </a:r>
          </a:p>
        </p:txBody>
      </p:sp>
      <p:sp>
        <p:nvSpPr>
          <p:cNvPr id="14340" name="Заголовок 1"/>
          <p:cNvSpPr>
            <a:spLocks noGrp="1"/>
          </p:cNvSpPr>
          <p:nvPr>
            <p:ph type="title"/>
          </p:nvPr>
        </p:nvSpPr>
        <p:spPr>
          <a:xfrm>
            <a:off x="900113" y="211138"/>
            <a:ext cx="8243887" cy="979487"/>
          </a:xfrm>
        </p:spPr>
        <p:txBody>
          <a:bodyPr/>
          <a:lstStyle/>
          <a:p>
            <a:pPr algn="ctr" eaLnBrk="1" hangingPunct="1">
              <a:spcBef>
                <a:spcPts val="200"/>
              </a:spcBef>
              <a:spcAft>
                <a:spcPts val="200"/>
              </a:spcAft>
            </a:pP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 письмо Центрального Совета общероссийского Профсоюза образования от 7 июля 2016 года № 323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дополнительных разъяснениях по сокращению и устранению </a:t>
            </a:r>
            <a:b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1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избыточной отчетности учителей»</a:t>
            </a:r>
          </a:p>
        </p:txBody>
      </p:sp>
      <p:pic>
        <p:nvPicPr>
          <p:cNvPr id="14341" name="Picture 2" descr="http://iro23.ru/sites/all/themes/Plasma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60350"/>
            <a:ext cx="900113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11113" y="1268413"/>
            <a:ext cx="9155113" cy="36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52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93044" y="3390666"/>
            <a:ext cx="6471727" cy="3882123"/>
          </a:xfrm>
          <a:prstGeom prst="rect">
            <a:avLst/>
          </a:prstGeom>
          <a:noFill/>
          <a:ln>
            <a:noFill/>
          </a:ln>
          <a:effectLst>
            <a:reflection stA="99000" endPos="0" dist="5080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Прямоугольник 4"/>
          <p:cNvSpPr>
            <a:spLocks noChangeArrowheads="1"/>
          </p:cNvSpPr>
          <p:nvPr/>
        </p:nvSpPr>
        <p:spPr bwMode="auto">
          <a:xfrm>
            <a:off x="250825" y="2409825"/>
            <a:ext cx="5834063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1) </a:t>
            </a:r>
            <a:r>
              <a:rPr lang="ru-RU" altLang="ru-RU" sz="1600" b="1">
                <a:solidFill>
                  <a:srgbClr val="002060"/>
                </a:solidFill>
              </a:rPr>
              <a:t>обеспечивать систематический сбор и хранение </a:t>
            </a:r>
          </a:p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сведений, предусмотренных пунктом 11 Порядка аттестации</a:t>
            </a:r>
          </a:p>
        </p:txBody>
      </p:sp>
      <p:sp>
        <p:nvSpPr>
          <p:cNvPr id="14345" name="Прямоугольник 11"/>
          <p:cNvSpPr>
            <a:spLocks noChangeArrowheads="1"/>
          </p:cNvSpPr>
          <p:nvPr/>
        </p:nvSpPr>
        <p:spPr bwMode="auto">
          <a:xfrm>
            <a:off x="250825" y="1385888"/>
            <a:ext cx="8904288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Для </a:t>
            </a:r>
            <a:r>
              <a:rPr lang="ru-RU" altLang="ru-RU" sz="1600" b="1">
                <a:solidFill>
                  <a:srgbClr val="7E0000"/>
                </a:solidFill>
              </a:rPr>
              <a:t>исключения требований о составлении педагогами отчетной документации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при проведении аттестации в целях подтверждения соответствия занимаемым </a:t>
            </a:r>
          </a:p>
          <a:p>
            <a:pPr algn="ctr">
              <a:lnSpc>
                <a:spcPct val="120000"/>
              </a:lnSpc>
            </a:pPr>
            <a:r>
              <a:rPr lang="ru-RU" altLang="ru-RU" sz="1600">
                <a:solidFill>
                  <a:srgbClr val="7E0000"/>
                </a:solidFill>
              </a:rPr>
              <a:t>ими должностям </a:t>
            </a:r>
            <a:r>
              <a:rPr lang="ru-RU" altLang="ru-RU" sz="1600" b="1">
                <a:solidFill>
                  <a:srgbClr val="7E0000"/>
                </a:solidFill>
              </a:rPr>
              <a:t>руководителям ОО рекомендуется</a:t>
            </a:r>
          </a:p>
        </p:txBody>
      </p:sp>
      <p:sp>
        <p:nvSpPr>
          <p:cNvPr id="14346" name="Прямоугольник 4"/>
          <p:cNvSpPr>
            <a:spLocks noChangeArrowheads="1"/>
          </p:cNvSpPr>
          <p:nvPr/>
        </p:nvSpPr>
        <p:spPr bwMode="auto">
          <a:xfrm>
            <a:off x="2484438" y="3490913"/>
            <a:ext cx="635635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altLang="ru-RU" sz="1600">
                <a:solidFill>
                  <a:srgbClr val="002060"/>
                </a:solidFill>
              </a:rPr>
              <a:t>2) </a:t>
            </a:r>
            <a:r>
              <a:rPr lang="ru-RU" altLang="ru-RU" sz="1600" b="1">
                <a:solidFill>
                  <a:srgbClr val="002060"/>
                </a:solidFill>
              </a:rPr>
              <a:t>осуществлять самостоятельно или через лиц</a:t>
            </a:r>
            <a:r>
              <a:rPr lang="ru-RU" altLang="ru-RU" sz="1600">
                <a:solidFill>
                  <a:srgbClr val="002060"/>
                </a:solidFill>
              </a:rPr>
              <a:t>, которым официально делегированы соответствующие полномочия, </a:t>
            </a:r>
            <a:r>
              <a:rPr lang="ru-RU" altLang="ru-RU" sz="1600" b="1">
                <a:solidFill>
                  <a:srgbClr val="002060"/>
                </a:solidFill>
              </a:rPr>
              <a:t>мотивированную всестороннюю и объективную оценку </a:t>
            </a:r>
            <a:r>
              <a:rPr lang="ru-RU" altLang="ru-RU" sz="1600">
                <a:solidFill>
                  <a:srgbClr val="002060"/>
                </a:solidFill>
              </a:rPr>
              <a:t>профессиональных, деловых качеств, результатов профессиональной деятельности учителей по выполнению обязанностей, предусмотренных трудовыми договорами</a:t>
            </a:r>
          </a:p>
        </p:txBody>
      </p:sp>
      <p:sp>
        <p:nvSpPr>
          <p:cNvPr id="14347" name="Прямоугольник 4"/>
          <p:cNvSpPr>
            <a:spLocks noChangeArrowheads="1"/>
          </p:cNvSpPr>
          <p:nvPr/>
        </p:nvSpPr>
        <p:spPr bwMode="auto">
          <a:xfrm>
            <a:off x="419100" y="5575300"/>
            <a:ext cx="6384925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ru-RU" altLang="ru-RU" sz="1600">
                <a:solidFill>
                  <a:srgbClr val="002060"/>
                </a:solidFill>
              </a:rPr>
              <a:t>3) </a:t>
            </a:r>
            <a:r>
              <a:rPr lang="ru-RU" altLang="ru-RU" sz="1600" b="1">
                <a:solidFill>
                  <a:srgbClr val="002060"/>
                </a:solidFill>
              </a:rPr>
              <a:t>исключить практику привлечения учителей </a:t>
            </a:r>
          </a:p>
          <a:p>
            <a:pPr>
              <a:lnSpc>
                <a:spcPct val="120000"/>
              </a:lnSpc>
            </a:pPr>
            <a:r>
              <a:rPr lang="ru-RU" altLang="ru-RU" sz="1600" b="1">
                <a:solidFill>
                  <a:srgbClr val="002060"/>
                </a:solidFill>
              </a:rPr>
              <a:t>к составлению представлений </a:t>
            </a:r>
            <a:r>
              <a:rPr lang="ru-RU" altLang="ru-RU" sz="1600">
                <a:solidFill>
                  <a:srgbClr val="002060"/>
                </a:solidFill>
              </a:rPr>
              <a:t>для проведения аттестации в целях подтверждения соответствия их занимаемым должностям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5755</TotalTime>
  <Words>1066</Words>
  <Application>Microsoft Office PowerPoint</Application>
  <PresentationFormat>Экран (4:3)</PresentationFormat>
  <Paragraphs>176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проводится на основании федеральных нормативных документов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Информационное письмо Центрального Совета общероссийского Профсоюза образования от 7 июля 2016 года № 323 «О дополнительных разъяснениях по сокращению и устранению  избыточной отчетности учителей»</vt:lpstr>
      <vt:lpstr>Аттестация педагогических работников  в целях подтверждения соответствия  занимаемой должности</vt:lpstr>
      <vt:lpstr>Аттестация педагогических работников  в целях подтверждения соответствия  занимаемой должности</vt:lpstr>
      <vt:lpstr>Презентация PowerPoint</vt:lpstr>
      <vt:lpstr>ВАЖНО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Неля</dc:creator>
  <cp:lastModifiedBy>golavskaya.bsu@mail.ru</cp:lastModifiedBy>
  <cp:revision>467</cp:revision>
  <dcterms:created xsi:type="dcterms:W3CDTF">2011-12-14T07:36:55Z</dcterms:created>
  <dcterms:modified xsi:type="dcterms:W3CDTF">2022-11-22T23:07:59Z</dcterms:modified>
</cp:coreProperties>
</file>